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</p:sldMasterIdLst>
  <p:notesMasterIdLst>
    <p:notesMasterId r:id="rId17"/>
  </p:notesMasterIdLst>
  <p:sldIdLst>
    <p:sldId id="320" r:id="rId3"/>
    <p:sldId id="324" r:id="rId4"/>
    <p:sldId id="346" r:id="rId5"/>
    <p:sldId id="325" r:id="rId6"/>
    <p:sldId id="336" r:id="rId7"/>
    <p:sldId id="349" r:id="rId8"/>
    <p:sldId id="323" r:id="rId9"/>
    <p:sldId id="338" r:id="rId10"/>
    <p:sldId id="335" r:id="rId11"/>
    <p:sldId id="326" r:id="rId12"/>
    <p:sldId id="334" r:id="rId13"/>
    <p:sldId id="343" r:id="rId14"/>
    <p:sldId id="341" r:id="rId15"/>
    <p:sldId id="337" r:id="rId16"/>
  </p:sldIdLst>
  <p:sldSz cx="9144000" cy="6858000" type="screen4x3"/>
  <p:notesSz cx="68072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BF35A6-5459-45C2-BA38-2519604CF7E2}">
          <p14:sldIdLst>
            <p14:sldId id="320"/>
            <p14:sldId id="324"/>
            <p14:sldId id="346"/>
            <p14:sldId id="325"/>
            <p14:sldId id="336"/>
            <p14:sldId id="349"/>
            <p14:sldId id="323"/>
            <p14:sldId id="338"/>
            <p14:sldId id="335"/>
            <p14:sldId id="326"/>
            <p14:sldId id="334"/>
            <p14:sldId id="343"/>
            <p14:sldId id="341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9E94"/>
    <a:srgbClr val="FF0066"/>
    <a:srgbClr val="3E6220"/>
    <a:srgbClr val="FFFF99"/>
    <a:srgbClr val="99FF33"/>
    <a:srgbClr val="FE786A"/>
    <a:srgbClr val="FD4835"/>
    <a:srgbClr val="FF3833"/>
    <a:srgbClr val="FD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43" autoAdjust="0"/>
    <p:restoredTop sz="94660"/>
  </p:normalViewPr>
  <p:slideViewPr>
    <p:cSldViewPr>
      <p:cViewPr>
        <p:scale>
          <a:sx n="100" d="100"/>
          <a:sy n="100" d="100"/>
        </p:scale>
        <p:origin x="-898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A124E-449E-4A79-B741-C53440A3E4FD}" type="doc">
      <dgm:prSet loTypeId="urn:microsoft.com/office/officeart/2005/8/layout/pyramid3" loCatId="pyramid" qsTypeId="urn:microsoft.com/office/officeart/2005/8/quickstyle/3d2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3F8CF3AF-01F2-4D02-82F8-CA523C48EC0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E20D81B-4E0C-4F19-968A-77B79606CABD}" type="parTrans" cxnId="{9C0AF519-704C-4ABB-80D7-B6B7C45E30AF}">
      <dgm:prSet/>
      <dgm:spPr/>
      <dgm:t>
        <a:bodyPr/>
        <a:lstStyle/>
        <a:p>
          <a:endParaRPr lang="ru-RU"/>
        </a:p>
      </dgm:t>
    </dgm:pt>
    <dgm:pt modelId="{300625D7-4089-4E9C-A789-079BDB60924C}" type="sibTrans" cxnId="{9C0AF519-704C-4ABB-80D7-B6B7C45E30AF}">
      <dgm:prSet/>
      <dgm:spPr/>
      <dgm:t>
        <a:bodyPr/>
        <a:lstStyle/>
        <a:p>
          <a:endParaRPr lang="ru-RU"/>
        </a:p>
      </dgm:t>
    </dgm:pt>
    <dgm:pt modelId="{09F5C417-2434-4DFC-8D9A-EDD52A4FA36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655F890-9FFF-448A-A959-B4FEE3329AE2}" type="parTrans" cxnId="{F6D84FAB-6317-41D8-820F-98705CA4626B}">
      <dgm:prSet/>
      <dgm:spPr/>
      <dgm:t>
        <a:bodyPr/>
        <a:lstStyle/>
        <a:p>
          <a:endParaRPr lang="ru-RU"/>
        </a:p>
      </dgm:t>
    </dgm:pt>
    <dgm:pt modelId="{52D1D299-12EE-4AB6-BD37-1B5286601242}" type="sibTrans" cxnId="{F6D84FAB-6317-41D8-820F-98705CA4626B}">
      <dgm:prSet/>
      <dgm:spPr/>
      <dgm:t>
        <a:bodyPr/>
        <a:lstStyle/>
        <a:p>
          <a:endParaRPr lang="ru-RU"/>
        </a:p>
      </dgm:t>
    </dgm:pt>
    <dgm:pt modelId="{0DC6269F-D563-455C-9229-FB6CD0C94D01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A306E0A-6CA0-49A7-A589-417DE93E0967}" type="sibTrans" cxnId="{24A9DD30-873A-47A6-A090-F2185279FD07}">
      <dgm:prSet/>
      <dgm:spPr/>
      <dgm:t>
        <a:bodyPr/>
        <a:lstStyle/>
        <a:p>
          <a:endParaRPr lang="ru-RU"/>
        </a:p>
      </dgm:t>
    </dgm:pt>
    <dgm:pt modelId="{227E29C9-D53F-4B82-AD47-AE03EA580472}" type="parTrans" cxnId="{24A9DD30-873A-47A6-A090-F2185279FD07}">
      <dgm:prSet/>
      <dgm:spPr/>
      <dgm:t>
        <a:bodyPr/>
        <a:lstStyle/>
        <a:p>
          <a:endParaRPr lang="ru-RU"/>
        </a:p>
      </dgm:t>
    </dgm:pt>
    <dgm:pt modelId="{8B707B95-CED7-4522-B18B-55B057805223}" type="pres">
      <dgm:prSet presAssocID="{003A124E-449E-4A79-B741-C53440A3E4FD}" presName="Name0" presStyleCnt="0">
        <dgm:presLayoutVars>
          <dgm:dir/>
          <dgm:animLvl val="lvl"/>
          <dgm:resizeHandles val="exact"/>
        </dgm:presLayoutVars>
      </dgm:prSet>
      <dgm:spPr/>
    </dgm:pt>
    <dgm:pt modelId="{940FC49D-2B77-4FBE-94F5-C34548BA0EA3}" type="pres">
      <dgm:prSet presAssocID="{0DC6269F-D563-455C-9229-FB6CD0C94D01}" presName="Name8" presStyleCnt="0"/>
      <dgm:spPr/>
    </dgm:pt>
    <dgm:pt modelId="{A92256D2-23FB-4252-AA6A-52C54A613517}" type="pres">
      <dgm:prSet presAssocID="{0DC6269F-D563-455C-9229-FB6CD0C94D0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35D81-AEAB-4B25-BA40-DEBD35C5B8D4}" type="pres">
      <dgm:prSet presAssocID="{0DC6269F-D563-455C-9229-FB6CD0C94D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9F40E-E8B7-465B-9BE0-80D010495A66}" type="pres">
      <dgm:prSet presAssocID="{3F8CF3AF-01F2-4D02-82F8-CA523C48EC02}" presName="Name8" presStyleCnt="0"/>
      <dgm:spPr/>
    </dgm:pt>
    <dgm:pt modelId="{B6D2262A-EEE8-44FC-911E-106C8DC58392}" type="pres">
      <dgm:prSet presAssocID="{3F8CF3AF-01F2-4D02-82F8-CA523C48EC0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B155A-EF71-4F0A-BA8B-5E92453FD156}" type="pres">
      <dgm:prSet presAssocID="{3F8CF3AF-01F2-4D02-82F8-CA523C48EC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47CD4-ED27-4017-AF20-D06FE108EFB6}" type="pres">
      <dgm:prSet presAssocID="{09F5C417-2434-4DFC-8D9A-EDD52A4FA36C}" presName="Name8" presStyleCnt="0"/>
      <dgm:spPr/>
    </dgm:pt>
    <dgm:pt modelId="{613F3824-CD31-465D-BD88-F659E1F98545}" type="pres">
      <dgm:prSet presAssocID="{09F5C417-2434-4DFC-8D9A-EDD52A4FA36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A333A-50B0-4FD5-9116-36EC2D51CD19}" type="pres">
      <dgm:prSet presAssocID="{09F5C417-2434-4DFC-8D9A-EDD52A4FA3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AF519-704C-4ABB-80D7-B6B7C45E30AF}" srcId="{003A124E-449E-4A79-B741-C53440A3E4FD}" destId="{3F8CF3AF-01F2-4D02-82F8-CA523C48EC02}" srcOrd="1" destOrd="0" parTransId="{9E20D81B-4E0C-4F19-968A-77B79606CABD}" sibTransId="{300625D7-4089-4E9C-A789-079BDB60924C}"/>
    <dgm:cxn modelId="{6E4CC6CB-E8DF-4273-BC7F-16DFDA53E507}" type="presOf" srcId="{3F8CF3AF-01F2-4D02-82F8-CA523C48EC02}" destId="{9BCB155A-EF71-4F0A-BA8B-5E92453FD156}" srcOrd="1" destOrd="0" presId="urn:microsoft.com/office/officeart/2005/8/layout/pyramid3"/>
    <dgm:cxn modelId="{F2B264BC-D327-4F6D-9DB3-705FC7812F02}" type="presOf" srcId="{09F5C417-2434-4DFC-8D9A-EDD52A4FA36C}" destId="{C7BA333A-50B0-4FD5-9116-36EC2D51CD19}" srcOrd="1" destOrd="0" presId="urn:microsoft.com/office/officeart/2005/8/layout/pyramid3"/>
    <dgm:cxn modelId="{4FFC3AE2-FB24-4811-8ADA-FD04C97388D5}" type="presOf" srcId="{003A124E-449E-4A79-B741-C53440A3E4FD}" destId="{8B707B95-CED7-4522-B18B-55B057805223}" srcOrd="0" destOrd="0" presId="urn:microsoft.com/office/officeart/2005/8/layout/pyramid3"/>
    <dgm:cxn modelId="{F6D84FAB-6317-41D8-820F-98705CA4626B}" srcId="{003A124E-449E-4A79-B741-C53440A3E4FD}" destId="{09F5C417-2434-4DFC-8D9A-EDD52A4FA36C}" srcOrd="2" destOrd="0" parTransId="{1655F890-9FFF-448A-A959-B4FEE3329AE2}" sibTransId="{52D1D299-12EE-4AB6-BD37-1B5286601242}"/>
    <dgm:cxn modelId="{6A832277-7386-42BD-9898-3F97F1287A0F}" type="presOf" srcId="{3F8CF3AF-01F2-4D02-82F8-CA523C48EC02}" destId="{B6D2262A-EEE8-44FC-911E-106C8DC58392}" srcOrd="0" destOrd="0" presId="urn:microsoft.com/office/officeart/2005/8/layout/pyramid3"/>
    <dgm:cxn modelId="{6DD75E39-E720-4D8D-B59B-1784C9E8B66E}" type="presOf" srcId="{0DC6269F-D563-455C-9229-FB6CD0C94D01}" destId="{D6435D81-AEAB-4B25-BA40-DEBD35C5B8D4}" srcOrd="1" destOrd="0" presId="urn:microsoft.com/office/officeart/2005/8/layout/pyramid3"/>
    <dgm:cxn modelId="{2E53DBCD-79F8-42E7-AC13-0399FB2D5A44}" type="presOf" srcId="{0DC6269F-D563-455C-9229-FB6CD0C94D01}" destId="{A92256D2-23FB-4252-AA6A-52C54A613517}" srcOrd="0" destOrd="0" presId="urn:microsoft.com/office/officeart/2005/8/layout/pyramid3"/>
    <dgm:cxn modelId="{D2FF8A6F-CFAC-418F-AB2F-520548BA5000}" type="presOf" srcId="{09F5C417-2434-4DFC-8D9A-EDD52A4FA36C}" destId="{613F3824-CD31-465D-BD88-F659E1F98545}" srcOrd="0" destOrd="0" presId="urn:microsoft.com/office/officeart/2005/8/layout/pyramid3"/>
    <dgm:cxn modelId="{24A9DD30-873A-47A6-A090-F2185279FD07}" srcId="{003A124E-449E-4A79-B741-C53440A3E4FD}" destId="{0DC6269F-D563-455C-9229-FB6CD0C94D01}" srcOrd="0" destOrd="0" parTransId="{227E29C9-D53F-4B82-AD47-AE03EA580472}" sibTransId="{AA306E0A-6CA0-49A7-A589-417DE93E0967}"/>
    <dgm:cxn modelId="{23B6216D-011A-4017-AF71-6CA483D59CBB}" type="presParOf" srcId="{8B707B95-CED7-4522-B18B-55B057805223}" destId="{940FC49D-2B77-4FBE-94F5-C34548BA0EA3}" srcOrd="0" destOrd="0" presId="urn:microsoft.com/office/officeart/2005/8/layout/pyramid3"/>
    <dgm:cxn modelId="{11D93F92-4C07-4E9F-8EB0-10CD4440C8E8}" type="presParOf" srcId="{940FC49D-2B77-4FBE-94F5-C34548BA0EA3}" destId="{A92256D2-23FB-4252-AA6A-52C54A613517}" srcOrd="0" destOrd="0" presId="urn:microsoft.com/office/officeart/2005/8/layout/pyramid3"/>
    <dgm:cxn modelId="{B219D92E-979D-4741-B267-FFEED4019FA1}" type="presParOf" srcId="{940FC49D-2B77-4FBE-94F5-C34548BA0EA3}" destId="{D6435D81-AEAB-4B25-BA40-DEBD35C5B8D4}" srcOrd="1" destOrd="0" presId="urn:microsoft.com/office/officeart/2005/8/layout/pyramid3"/>
    <dgm:cxn modelId="{4915E268-4F44-459D-AF7E-987B48A95E0D}" type="presParOf" srcId="{8B707B95-CED7-4522-B18B-55B057805223}" destId="{3069F40E-E8B7-465B-9BE0-80D010495A66}" srcOrd="1" destOrd="0" presId="urn:microsoft.com/office/officeart/2005/8/layout/pyramid3"/>
    <dgm:cxn modelId="{BC43EA20-62B2-4200-8DA9-C433ED9476AE}" type="presParOf" srcId="{3069F40E-E8B7-465B-9BE0-80D010495A66}" destId="{B6D2262A-EEE8-44FC-911E-106C8DC58392}" srcOrd="0" destOrd="0" presId="urn:microsoft.com/office/officeart/2005/8/layout/pyramid3"/>
    <dgm:cxn modelId="{289DC6F4-9C66-453D-9EB1-B754288C765F}" type="presParOf" srcId="{3069F40E-E8B7-465B-9BE0-80D010495A66}" destId="{9BCB155A-EF71-4F0A-BA8B-5E92453FD156}" srcOrd="1" destOrd="0" presId="urn:microsoft.com/office/officeart/2005/8/layout/pyramid3"/>
    <dgm:cxn modelId="{F1421F64-F879-4386-96DB-1EF7E2F5B0BD}" type="presParOf" srcId="{8B707B95-CED7-4522-B18B-55B057805223}" destId="{D6A47CD4-ED27-4017-AF20-D06FE108EFB6}" srcOrd="2" destOrd="0" presId="urn:microsoft.com/office/officeart/2005/8/layout/pyramid3"/>
    <dgm:cxn modelId="{7AA2D6D9-18B1-467D-8698-B2F3CD79DDFB}" type="presParOf" srcId="{D6A47CD4-ED27-4017-AF20-D06FE108EFB6}" destId="{613F3824-CD31-465D-BD88-F659E1F98545}" srcOrd="0" destOrd="0" presId="urn:microsoft.com/office/officeart/2005/8/layout/pyramid3"/>
    <dgm:cxn modelId="{6479F626-3461-4EAB-81BB-5A5123F06B3A}" type="presParOf" srcId="{D6A47CD4-ED27-4017-AF20-D06FE108EFB6}" destId="{C7BA333A-50B0-4FD5-9116-36EC2D51CD1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3A124E-449E-4A79-B741-C53440A3E4FD}" type="doc">
      <dgm:prSet loTypeId="urn:microsoft.com/office/officeart/2005/8/layout/pyramid3" loCatId="pyramid" qsTypeId="urn:microsoft.com/office/officeart/2005/8/quickstyle/3d2" qsCatId="3D" csTypeId="urn:microsoft.com/office/officeart/2005/8/colors/accent1_3" csCatId="accent1" phldr="1"/>
      <dgm:spPr>
        <a:scene3d>
          <a:camera prst="orthographicFront">
            <a:rot lat="0" lon="0" rev="10800000"/>
          </a:camera>
          <a:lightRig rig="threePt" dir="t"/>
        </a:scene3d>
      </dgm:spPr>
    </dgm:pt>
    <dgm:pt modelId="{3F8CF3AF-01F2-4D02-82F8-CA523C48EC0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E20D81B-4E0C-4F19-968A-77B79606CABD}" type="parTrans" cxnId="{9C0AF519-704C-4ABB-80D7-B6B7C45E30AF}">
      <dgm:prSet/>
      <dgm:spPr/>
      <dgm:t>
        <a:bodyPr/>
        <a:lstStyle/>
        <a:p>
          <a:endParaRPr lang="ru-RU"/>
        </a:p>
      </dgm:t>
    </dgm:pt>
    <dgm:pt modelId="{300625D7-4089-4E9C-A789-079BDB60924C}" type="sibTrans" cxnId="{9C0AF519-704C-4ABB-80D7-B6B7C45E30AF}">
      <dgm:prSet/>
      <dgm:spPr/>
      <dgm:t>
        <a:bodyPr/>
        <a:lstStyle/>
        <a:p>
          <a:endParaRPr lang="ru-RU"/>
        </a:p>
      </dgm:t>
    </dgm:pt>
    <dgm:pt modelId="{09F5C417-2434-4DFC-8D9A-EDD52A4FA36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655F890-9FFF-448A-A959-B4FEE3329AE2}" type="parTrans" cxnId="{F6D84FAB-6317-41D8-820F-98705CA4626B}">
      <dgm:prSet/>
      <dgm:spPr/>
      <dgm:t>
        <a:bodyPr/>
        <a:lstStyle/>
        <a:p>
          <a:endParaRPr lang="ru-RU"/>
        </a:p>
      </dgm:t>
    </dgm:pt>
    <dgm:pt modelId="{52D1D299-12EE-4AB6-BD37-1B5286601242}" type="sibTrans" cxnId="{F6D84FAB-6317-41D8-820F-98705CA4626B}">
      <dgm:prSet/>
      <dgm:spPr/>
      <dgm:t>
        <a:bodyPr/>
        <a:lstStyle/>
        <a:p>
          <a:endParaRPr lang="ru-RU"/>
        </a:p>
      </dgm:t>
    </dgm:pt>
    <dgm:pt modelId="{0DC6269F-D563-455C-9229-FB6CD0C94D01}">
      <dgm:prSet phldrT="[Текст]"/>
      <dgm:spPr>
        <a:sp3d prstMaterial="plastic">
          <a:bevelT w="127000" h="25400" prst="relaxedInset"/>
        </a:sp3d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A306E0A-6CA0-49A7-A589-417DE93E0967}" type="sibTrans" cxnId="{24A9DD30-873A-47A6-A090-F2185279FD07}">
      <dgm:prSet/>
      <dgm:spPr/>
      <dgm:t>
        <a:bodyPr/>
        <a:lstStyle/>
        <a:p>
          <a:endParaRPr lang="ru-RU"/>
        </a:p>
      </dgm:t>
    </dgm:pt>
    <dgm:pt modelId="{227E29C9-D53F-4B82-AD47-AE03EA580472}" type="parTrans" cxnId="{24A9DD30-873A-47A6-A090-F2185279FD07}">
      <dgm:prSet/>
      <dgm:spPr/>
      <dgm:t>
        <a:bodyPr/>
        <a:lstStyle/>
        <a:p>
          <a:endParaRPr lang="ru-RU"/>
        </a:p>
      </dgm:t>
    </dgm:pt>
    <dgm:pt modelId="{8B707B95-CED7-4522-B18B-55B057805223}" type="pres">
      <dgm:prSet presAssocID="{003A124E-449E-4A79-B741-C53440A3E4FD}" presName="Name0" presStyleCnt="0">
        <dgm:presLayoutVars>
          <dgm:dir/>
          <dgm:animLvl val="lvl"/>
          <dgm:resizeHandles val="exact"/>
        </dgm:presLayoutVars>
      </dgm:prSet>
      <dgm:spPr/>
    </dgm:pt>
    <dgm:pt modelId="{940FC49D-2B77-4FBE-94F5-C34548BA0EA3}" type="pres">
      <dgm:prSet presAssocID="{0DC6269F-D563-455C-9229-FB6CD0C94D01}" presName="Name8" presStyleCnt="0"/>
      <dgm:spPr/>
    </dgm:pt>
    <dgm:pt modelId="{A92256D2-23FB-4252-AA6A-52C54A613517}" type="pres">
      <dgm:prSet presAssocID="{0DC6269F-D563-455C-9229-FB6CD0C94D0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35D81-AEAB-4B25-BA40-DEBD35C5B8D4}" type="pres">
      <dgm:prSet presAssocID="{0DC6269F-D563-455C-9229-FB6CD0C94D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9F40E-E8B7-465B-9BE0-80D010495A66}" type="pres">
      <dgm:prSet presAssocID="{3F8CF3AF-01F2-4D02-82F8-CA523C48EC02}" presName="Name8" presStyleCnt="0"/>
      <dgm:spPr/>
    </dgm:pt>
    <dgm:pt modelId="{B6D2262A-EEE8-44FC-911E-106C8DC58392}" type="pres">
      <dgm:prSet presAssocID="{3F8CF3AF-01F2-4D02-82F8-CA523C48EC0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B155A-EF71-4F0A-BA8B-5E92453FD156}" type="pres">
      <dgm:prSet presAssocID="{3F8CF3AF-01F2-4D02-82F8-CA523C48EC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47CD4-ED27-4017-AF20-D06FE108EFB6}" type="pres">
      <dgm:prSet presAssocID="{09F5C417-2434-4DFC-8D9A-EDD52A4FA36C}" presName="Name8" presStyleCnt="0"/>
      <dgm:spPr/>
    </dgm:pt>
    <dgm:pt modelId="{613F3824-CD31-465D-BD88-F659E1F98545}" type="pres">
      <dgm:prSet presAssocID="{09F5C417-2434-4DFC-8D9A-EDD52A4FA36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A333A-50B0-4FD5-9116-36EC2D51CD19}" type="pres">
      <dgm:prSet presAssocID="{09F5C417-2434-4DFC-8D9A-EDD52A4FA3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09065-D752-4367-8BAC-141E9EA8D432}" type="presOf" srcId="{3F8CF3AF-01F2-4D02-82F8-CA523C48EC02}" destId="{9BCB155A-EF71-4F0A-BA8B-5E92453FD156}" srcOrd="1" destOrd="0" presId="urn:microsoft.com/office/officeart/2005/8/layout/pyramid3"/>
    <dgm:cxn modelId="{9C0AF519-704C-4ABB-80D7-B6B7C45E30AF}" srcId="{003A124E-449E-4A79-B741-C53440A3E4FD}" destId="{3F8CF3AF-01F2-4D02-82F8-CA523C48EC02}" srcOrd="1" destOrd="0" parTransId="{9E20D81B-4E0C-4F19-968A-77B79606CABD}" sibTransId="{300625D7-4089-4E9C-A789-079BDB60924C}"/>
    <dgm:cxn modelId="{E124E463-B3B3-42FE-A23C-80336B08BDA4}" type="presOf" srcId="{3F8CF3AF-01F2-4D02-82F8-CA523C48EC02}" destId="{B6D2262A-EEE8-44FC-911E-106C8DC58392}" srcOrd="0" destOrd="0" presId="urn:microsoft.com/office/officeart/2005/8/layout/pyramid3"/>
    <dgm:cxn modelId="{84221821-2302-42FF-8030-86C3C45852C6}" type="presOf" srcId="{0DC6269F-D563-455C-9229-FB6CD0C94D01}" destId="{D6435D81-AEAB-4B25-BA40-DEBD35C5B8D4}" srcOrd="1" destOrd="0" presId="urn:microsoft.com/office/officeart/2005/8/layout/pyramid3"/>
    <dgm:cxn modelId="{37E764A9-CD76-47BF-9399-6F5E804FD95F}" type="presOf" srcId="{0DC6269F-D563-455C-9229-FB6CD0C94D01}" destId="{A92256D2-23FB-4252-AA6A-52C54A613517}" srcOrd="0" destOrd="0" presId="urn:microsoft.com/office/officeart/2005/8/layout/pyramid3"/>
    <dgm:cxn modelId="{F6D84FAB-6317-41D8-820F-98705CA4626B}" srcId="{003A124E-449E-4A79-B741-C53440A3E4FD}" destId="{09F5C417-2434-4DFC-8D9A-EDD52A4FA36C}" srcOrd="2" destOrd="0" parTransId="{1655F890-9FFF-448A-A959-B4FEE3329AE2}" sibTransId="{52D1D299-12EE-4AB6-BD37-1B5286601242}"/>
    <dgm:cxn modelId="{1C506837-3D09-4459-9DEB-F65087248242}" type="presOf" srcId="{003A124E-449E-4A79-B741-C53440A3E4FD}" destId="{8B707B95-CED7-4522-B18B-55B057805223}" srcOrd="0" destOrd="0" presId="urn:microsoft.com/office/officeart/2005/8/layout/pyramid3"/>
    <dgm:cxn modelId="{B6EC775E-7B5D-49F6-9993-2240BE135B11}" type="presOf" srcId="{09F5C417-2434-4DFC-8D9A-EDD52A4FA36C}" destId="{C7BA333A-50B0-4FD5-9116-36EC2D51CD19}" srcOrd="1" destOrd="0" presId="urn:microsoft.com/office/officeart/2005/8/layout/pyramid3"/>
    <dgm:cxn modelId="{24A9DD30-873A-47A6-A090-F2185279FD07}" srcId="{003A124E-449E-4A79-B741-C53440A3E4FD}" destId="{0DC6269F-D563-455C-9229-FB6CD0C94D01}" srcOrd="0" destOrd="0" parTransId="{227E29C9-D53F-4B82-AD47-AE03EA580472}" sibTransId="{AA306E0A-6CA0-49A7-A589-417DE93E0967}"/>
    <dgm:cxn modelId="{C21FC5E5-34BB-499D-8A14-B2E45B7FA95A}" type="presOf" srcId="{09F5C417-2434-4DFC-8D9A-EDD52A4FA36C}" destId="{613F3824-CD31-465D-BD88-F659E1F98545}" srcOrd="0" destOrd="0" presId="urn:microsoft.com/office/officeart/2005/8/layout/pyramid3"/>
    <dgm:cxn modelId="{EEA51FF5-6CEB-46F6-A62B-450273157A54}" type="presParOf" srcId="{8B707B95-CED7-4522-B18B-55B057805223}" destId="{940FC49D-2B77-4FBE-94F5-C34548BA0EA3}" srcOrd="0" destOrd="0" presId="urn:microsoft.com/office/officeart/2005/8/layout/pyramid3"/>
    <dgm:cxn modelId="{04F3BAA6-AA47-4127-8B2B-7E1AF4C5E2CB}" type="presParOf" srcId="{940FC49D-2B77-4FBE-94F5-C34548BA0EA3}" destId="{A92256D2-23FB-4252-AA6A-52C54A613517}" srcOrd="0" destOrd="0" presId="urn:microsoft.com/office/officeart/2005/8/layout/pyramid3"/>
    <dgm:cxn modelId="{599B5337-51A8-4529-8254-3CF574075593}" type="presParOf" srcId="{940FC49D-2B77-4FBE-94F5-C34548BA0EA3}" destId="{D6435D81-AEAB-4B25-BA40-DEBD35C5B8D4}" srcOrd="1" destOrd="0" presId="urn:microsoft.com/office/officeart/2005/8/layout/pyramid3"/>
    <dgm:cxn modelId="{3F766868-A859-480A-B62B-35B0415E905E}" type="presParOf" srcId="{8B707B95-CED7-4522-B18B-55B057805223}" destId="{3069F40E-E8B7-465B-9BE0-80D010495A66}" srcOrd="1" destOrd="0" presId="urn:microsoft.com/office/officeart/2005/8/layout/pyramid3"/>
    <dgm:cxn modelId="{97FA4805-C700-443D-8196-19A6F1759430}" type="presParOf" srcId="{3069F40E-E8B7-465B-9BE0-80D010495A66}" destId="{B6D2262A-EEE8-44FC-911E-106C8DC58392}" srcOrd="0" destOrd="0" presId="urn:microsoft.com/office/officeart/2005/8/layout/pyramid3"/>
    <dgm:cxn modelId="{45BF2D07-6343-4798-B4EC-11CAA9F40870}" type="presParOf" srcId="{3069F40E-E8B7-465B-9BE0-80D010495A66}" destId="{9BCB155A-EF71-4F0A-BA8B-5E92453FD156}" srcOrd="1" destOrd="0" presId="urn:microsoft.com/office/officeart/2005/8/layout/pyramid3"/>
    <dgm:cxn modelId="{561D6077-69DE-4C0F-B086-D35F18706F3E}" type="presParOf" srcId="{8B707B95-CED7-4522-B18B-55B057805223}" destId="{D6A47CD4-ED27-4017-AF20-D06FE108EFB6}" srcOrd="2" destOrd="0" presId="urn:microsoft.com/office/officeart/2005/8/layout/pyramid3"/>
    <dgm:cxn modelId="{8F7EE7D9-AE58-46E5-AA84-01134A90C08E}" type="presParOf" srcId="{D6A47CD4-ED27-4017-AF20-D06FE108EFB6}" destId="{613F3824-CD31-465D-BD88-F659E1F98545}" srcOrd="0" destOrd="0" presId="urn:microsoft.com/office/officeart/2005/8/layout/pyramid3"/>
    <dgm:cxn modelId="{6FF2BE29-F79C-4E97-AA81-ACEEE19072DC}" type="presParOf" srcId="{D6A47CD4-ED27-4017-AF20-D06FE108EFB6}" destId="{C7BA333A-50B0-4FD5-9116-36EC2D51CD1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256D2-23FB-4252-AA6A-52C54A613517}">
      <dsp:nvSpPr>
        <dsp:cNvPr id="0" name=""/>
        <dsp:cNvSpPr/>
      </dsp:nvSpPr>
      <dsp:spPr>
        <a:xfrm rot="10800000">
          <a:off x="0" y="0"/>
          <a:ext cx="3528392" cy="960107"/>
        </a:xfrm>
        <a:prstGeom prst="trapezoid">
          <a:avLst>
            <a:gd name="adj" fmla="val 6125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 </a:t>
          </a:r>
          <a:endParaRPr lang="ru-RU" sz="6100" kern="1200" dirty="0"/>
        </a:p>
      </dsp:txBody>
      <dsp:txXfrm rot="-10800000">
        <a:off x="617468" y="0"/>
        <a:ext cx="2293454" cy="960107"/>
      </dsp:txXfrm>
    </dsp:sp>
    <dsp:sp modelId="{B6D2262A-EEE8-44FC-911E-106C8DC58392}">
      <dsp:nvSpPr>
        <dsp:cNvPr id="0" name=""/>
        <dsp:cNvSpPr/>
      </dsp:nvSpPr>
      <dsp:spPr>
        <a:xfrm rot="10800000">
          <a:off x="588065" y="960107"/>
          <a:ext cx="2352261" cy="960107"/>
        </a:xfrm>
        <a:prstGeom prst="trapezoid">
          <a:avLst>
            <a:gd name="adj" fmla="val 61250"/>
          </a:avLst>
        </a:prstGeom>
        <a:gradFill rotWithShape="0">
          <a:gsLst>
            <a:gs pos="0">
              <a:schemeClr val="accent2">
                <a:hueOff val="-1080005"/>
                <a:satOff val="-50000"/>
                <a:lumOff val="25000"/>
                <a:alphaOff val="0"/>
                <a:shade val="51000"/>
                <a:satMod val="130000"/>
              </a:schemeClr>
            </a:gs>
            <a:gs pos="80000">
              <a:schemeClr val="accent2">
                <a:hueOff val="-1080005"/>
                <a:satOff val="-50000"/>
                <a:lumOff val="2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1080005"/>
                <a:satOff val="-50000"/>
                <a:lumOff val="2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 </a:t>
          </a:r>
          <a:endParaRPr lang="ru-RU" sz="6100" kern="1200" dirty="0"/>
        </a:p>
      </dsp:txBody>
      <dsp:txXfrm rot="-10800000">
        <a:off x="999711" y="960107"/>
        <a:ext cx="1528969" cy="960107"/>
      </dsp:txXfrm>
    </dsp:sp>
    <dsp:sp modelId="{613F3824-CD31-465D-BD88-F659E1F98545}">
      <dsp:nvSpPr>
        <dsp:cNvPr id="0" name=""/>
        <dsp:cNvSpPr/>
      </dsp:nvSpPr>
      <dsp:spPr>
        <a:xfrm rot="10800000">
          <a:off x="1176130" y="1920214"/>
          <a:ext cx="1176130" cy="960107"/>
        </a:xfrm>
        <a:prstGeom prst="trapezoid">
          <a:avLst>
            <a:gd name="adj" fmla="val 61250"/>
          </a:avLst>
        </a:prstGeom>
        <a:gradFill rotWithShape="0">
          <a:gsLst>
            <a:gs pos="0">
              <a:schemeClr val="accent2">
                <a:hueOff val="-2160010"/>
                <a:satOff val="-100000"/>
                <a:lumOff val="5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160010"/>
                <a:satOff val="-100000"/>
                <a:lumOff val="5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160010"/>
                <a:satOff val="-100000"/>
                <a:lumOff val="5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 </a:t>
          </a:r>
          <a:endParaRPr lang="ru-RU" sz="6100" kern="1200" dirty="0"/>
        </a:p>
      </dsp:txBody>
      <dsp:txXfrm rot="-10800000">
        <a:off x="1176130" y="1920214"/>
        <a:ext cx="1176130" cy="960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256D2-23FB-4252-AA6A-52C54A613517}">
      <dsp:nvSpPr>
        <dsp:cNvPr id="0" name=""/>
        <dsp:cNvSpPr/>
      </dsp:nvSpPr>
      <dsp:spPr>
        <a:xfrm rot="10800000">
          <a:off x="0" y="0"/>
          <a:ext cx="3528392" cy="960107"/>
        </a:xfrm>
        <a:prstGeom prst="trapezoid">
          <a:avLst>
            <a:gd name="adj" fmla="val 6125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10800000"/>
          </a:camera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 </a:t>
          </a:r>
          <a:endParaRPr lang="ru-RU" sz="6100" kern="1200" dirty="0"/>
        </a:p>
      </dsp:txBody>
      <dsp:txXfrm rot="-10800000">
        <a:off x="617468" y="0"/>
        <a:ext cx="2293454" cy="960107"/>
      </dsp:txXfrm>
    </dsp:sp>
    <dsp:sp modelId="{B6D2262A-EEE8-44FC-911E-106C8DC58392}">
      <dsp:nvSpPr>
        <dsp:cNvPr id="0" name=""/>
        <dsp:cNvSpPr/>
      </dsp:nvSpPr>
      <dsp:spPr>
        <a:xfrm rot="10800000">
          <a:off x="588065" y="960107"/>
          <a:ext cx="2352261" cy="960107"/>
        </a:xfrm>
        <a:prstGeom prst="trapezoid">
          <a:avLst>
            <a:gd name="adj" fmla="val 61250"/>
          </a:avLst>
        </a:prstGeom>
        <a:gradFill rotWithShape="0">
          <a:gsLst>
            <a:gs pos="0">
              <a:schemeClr val="accent1">
                <a:shade val="80000"/>
                <a:hueOff val="182810"/>
                <a:satOff val="-3569"/>
                <a:lumOff val="1335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82810"/>
                <a:satOff val="-3569"/>
                <a:lumOff val="1335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82810"/>
                <a:satOff val="-3569"/>
                <a:lumOff val="133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10800000"/>
          </a:camera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 </a:t>
          </a:r>
          <a:endParaRPr lang="ru-RU" sz="6100" kern="1200" dirty="0"/>
        </a:p>
      </dsp:txBody>
      <dsp:txXfrm rot="-10800000">
        <a:off x="999711" y="960107"/>
        <a:ext cx="1528969" cy="960107"/>
      </dsp:txXfrm>
    </dsp:sp>
    <dsp:sp modelId="{613F3824-CD31-465D-BD88-F659E1F98545}">
      <dsp:nvSpPr>
        <dsp:cNvPr id="0" name=""/>
        <dsp:cNvSpPr/>
      </dsp:nvSpPr>
      <dsp:spPr>
        <a:xfrm rot="10800000">
          <a:off x="1176130" y="1920214"/>
          <a:ext cx="1176130" cy="960107"/>
        </a:xfrm>
        <a:prstGeom prst="trapezoid">
          <a:avLst>
            <a:gd name="adj" fmla="val 61250"/>
          </a:avLst>
        </a:prstGeom>
        <a:gradFill rotWithShape="0">
          <a:gsLst>
            <a:gs pos="0">
              <a:schemeClr val="accent1">
                <a:shade val="80000"/>
                <a:hueOff val="365621"/>
                <a:satOff val="-7137"/>
                <a:lumOff val="2670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65621"/>
                <a:satOff val="-7137"/>
                <a:lumOff val="2670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65621"/>
                <a:satOff val="-7137"/>
                <a:lumOff val="267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10800000"/>
          </a:camera>
          <a:lightRig rig="threePt" dir="t"/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 </a:t>
          </a:r>
          <a:endParaRPr lang="ru-RU" sz="6100" kern="1200" dirty="0"/>
        </a:p>
      </dsp:txBody>
      <dsp:txXfrm rot="-10800000">
        <a:off x="1176130" y="1920214"/>
        <a:ext cx="1176130" cy="960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6038" y="0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407343C-71DA-4977-A4D3-D8476CF52F3A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05350"/>
            <a:ext cx="5445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09113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6038" y="9409113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B57E306-877E-4845-A046-8A26A95AA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690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33425"/>
            <a:ext cx="4978400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369888"/>
            <a:ext cx="5649912" cy="315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33425"/>
            <a:ext cx="4978400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369888"/>
            <a:ext cx="5649912" cy="315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33425"/>
            <a:ext cx="4978400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369888"/>
            <a:ext cx="5649912" cy="315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33425"/>
            <a:ext cx="4978400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369888"/>
            <a:ext cx="5649912" cy="3159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33425"/>
            <a:ext cx="4978400" cy="3733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805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814388" y="369888"/>
            <a:ext cx="5649912" cy="3159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7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6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47163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95245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57263" y="393700"/>
            <a:ext cx="7500937" cy="5607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11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4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0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4007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76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9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032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4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67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6318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963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69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0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55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29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794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34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3" descr="LEFT_0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3"/>
          <p:cNvGrpSpPr>
            <a:grpSpLocks/>
          </p:cNvGrpSpPr>
          <p:nvPr userDrawn="1"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2400">
                <a:ea typeface="ヒラギノ角ゴ Pro W3"/>
                <a:cs typeface="ヒラギノ角ゴ Pro W3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sp>
        <p:nvSpPr>
          <p:cNvPr id="1034" name="Rectangle 19"/>
          <p:cNvSpPr>
            <a:spLocks noChangeArrowheads="1"/>
          </p:cNvSpPr>
          <p:nvPr userDrawn="1"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DF699C-89CA-4CF6-9FD3-0E39656E58C7}" type="slidenum">
              <a:rPr lang="ru-RU" sz="1200" b="1">
                <a:ea typeface="ヒラギノ角ゴ Pro W3"/>
                <a:cs typeface="ヒラギノ角ゴ Pro W3"/>
              </a:rPr>
              <a:pPr/>
              <a:t>‹#›</a:t>
            </a:fld>
            <a:endParaRPr lang="ru-RU" sz="1200"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LEFT_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3" descr="LEFT_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6" name="Picture 15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66713"/>
            <a:ext cx="1871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13"/>
          <p:cNvGrpSpPr>
            <a:grpSpLocks/>
          </p:cNvGrpSpPr>
          <p:nvPr userDrawn="1"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2059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2400">
                <a:ea typeface="ヒラギノ角ゴ Pro W3"/>
              </a:endParaRPr>
            </a:p>
          </p:txBody>
        </p:sp>
        <p:sp>
          <p:nvSpPr>
            <p:cNvPr id="2060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</p:grpSp>
      <p:sp>
        <p:nvSpPr>
          <p:cNvPr id="2058" name="Rectangle 19"/>
          <p:cNvSpPr>
            <a:spLocks noChangeArrowheads="1"/>
          </p:cNvSpPr>
          <p:nvPr userDrawn="1"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109AF2-4D13-4820-909F-3F0B966E4A12}" type="slidenum">
              <a:rPr lang="ru-RU" sz="1200" b="1">
                <a:ea typeface="ヒラギノ角ゴ Pro W3"/>
              </a:rPr>
              <a:pPr/>
              <a:t>‹#›</a:t>
            </a:fld>
            <a:endParaRPr lang="ru-RU" sz="1200">
              <a:ea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cs typeface="+mn-cs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cs typeface="+mn-cs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4375" y="2162175"/>
            <a:ext cx="5689600" cy="160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/>
            </a:r>
            <a:br>
              <a:rPr lang="en-US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</a:br>
            <a:r>
              <a:rPr lang="ru-RU" sz="2800" dirty="0" smtClean="0">
                <a:latin typeface="Calibri" pitchFamily="34" charset="0"/>
              </a:rPr>
              <a:t>Документарные операции</a:t>
            </a:r>
            <a:r>
              <a:rPr lang="ru-RU" sz="2800" dirty="0" smtClean="0">
                <a:solidFill>
                  <a:schemeClr val="hlink"/>
                </a:solidFill>
                <a:latin typeface="Calibri" pitchFamily="34" charset="0"/>
              </a:rPr>
              <a:t/>
            </a:r>
            <a:br>
              <a:rPr lang="ru-RU" sz="2800" dirty="0" smtClean="0">
                <a:solidFill>
                  <a:schemeClr val="hlink"/>
                </a:solidFill>
                <a:latin typeface="Calibri" pitchFamily="34" charset="0"/>
              </a:rPr>
            </a:br>
            <a:endParaRPr lang="ru-RU" sz="2800" dirty="0" smtClean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87700" y="4676775"/>
            <a:ext cx="5784850" cy="1847850"/>
          </a:xfrm>
        </p:spPr>
        <p:txBody>
          <a:bodyPr/>
          <a:lstStyle/>
          <a:p>
            <a:pPr algn="r">
              <a:lnSpc>
                <a:spcPct val="100000"/>
              </a:lnSpc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Февраль     </a:t>
            </a:r>
            <a:r>
              <a:rPr lang="en-US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2017 </a:t>
            </a:r>
            <a:r>
              <a:rPr lang="ru-RU" sz="1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62038" y="549275"/>
            <a:ext cx="51228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Регламентирующие документы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062038" y="1277938"/>
            <a:ext cx="7659687" cy="4048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000" b="1" dirty="0">
                <a:latin typeface="Calibri" pitchFamily="34" charset="0"/>
              </a:rPr>
              <a:t>Внешнеторговые аккредитивы</a:t>
            </a:r>
            <a:endParaRPr lang="ru-RU" sz="200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67013" y="2232025"/>
            <a:ext cx="57800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sz="2000" b="1">
                <a:solidFill>
                  <a:srgbClr val="FD3548"/>
                </a:solidFill>
                <a:latin typeface="Calibri" pitchFamily="34" charset="0"/>
              </a:rPr>
              <a:t>UCP 600</a:t>
            </a:r>
            <a:r>
              <a:rPr lang="en-US" sz="2000" b="1">
                <a:solidFill>
                  <a:srgbClr val="153153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SzPct val="100000"/>
            </a:pPr>
            <a:r>
              <a:rPr lang="ru-RU" sz="2000" b="1">
                <a:solidFill>
                  <a:srgbClr val="153153"/>
                </a:solidFill>
                <a:latin typeface="Calibri" pitchFamily="34" charset="0"/>
              </a:rPr>
              <a:t>Унифицированные правила для документарных аккредитивов, публикация МТП № 600,редакция 2007 года.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801938" y="4362450"/>
            <a:ext cx="56562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sz="2000" b="1">
                <a:solidFill>
                  <a:srgbClr val="FD3548"/>
                </a:solidFill>
                <a:latin typeface="Calibri" pitchFamily="34" charset="0"/>
              </a:rPr>
              <a:t>ISBP</a:t>
            </a:r>
          </a:p>
          <a:p>
            <a:pPr eaLnBrk="1" hangingPunct="1">
              <a:buSzPct val="100000"/>
            </a:pPr>
            <a:r>
              <a:rPr lang="ru-RU" sz="2000" b="1">
                <a:solidFill>
                  <a:srgbClr val="153153"/>
                </a:solidFill>
                <a:latin typeface="Calibri" pitchFamily="34" charset="0"/>
              </a:rPr>
              <a:t>Международная Стандартная Банковская Практика по проверке документов по документарным аккредитивам, редакция 2007 года для </a:t>
            </a:r>
            <a:r>
              <a:rPr lang="en-US" sz="2000" b="1">
                <a:solidFill>
                  <a:srgbClr val="153153"/>
                </a:solidFill>
                <a:latin typeface="Calibri" pitchFamily="34" charset="0"/>
              </a:rPr>
              <a:t>UCP 600.</a:t>
            </a:r>
            <a:endParaRPr lang="ru-RU" sz="2000" b="1">
              <a:solidFill>
                <a:srgbClr val="153153"/>
              </a:solidFill>
              <a:latin typeface="Calibri" pitchFamily="34" charset="0"/>
            </a:endParaRPr>
          </a:p>
        </p:txBody>
      </p:sp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852613"/>
            <a:ext cx="1466850" cy="202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038600"/>
            <a:ext cx="1466850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393700"/>
            <a:ext cx="5603875" cy="530225"/>
          </a:xfrm>
        </p:spPr>
        <p:txBody>
          <a:bodyPr/>
          <a:lstStyle/>
          <a:p>
            <a:r>
              <a:rPr lang="ru-RU" sz="1800" smtClean="0">
                <a:solidFill>
                  <a:srgbClr val="3E6220"/>
                </a:solidFill>
              </a:rPr>
              <a:t>Аккредитив как форма расчетов по внешнеторговым операциям</a:t>
            </a:r>
            <a:r>
              <a:rPr lang="ru-RU" sz="1800" smtClean="0">
                <a:solidFill>
                  <a:srgbClr val="12964E"/>
                </a:solidFill>
              </a:rPr>
              <a:t/>
            </a:r>
            <a:br>
              <a:rPr lang="ru-RU" sz="1800" smtClean="0">
                <a:solidFill>
                  <a:srgbClr val="12964E"/>
                </a:solidFill>
              </a:rPr>
            </a:br>
            <a:endParaRPr lang="ru-RU" sz="1800" smtClean="0">
              <a:solidFill>
                <a:srgbClr val="12964E"/>
              </a:solidFill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75886"/>
            <a:ext cx="7500937" cy="4518025"/>
          </a:xfrm>
        </p:spPr>
        <p:txBody>
          <a:bodyPr/>
          <a:lstStyle/>
          <a:p>
            <a:pPr algn="just">
              <a:lnSpc>
                <a:spcPct val="110000"/>
              </a:lnSpc>
              <a:buFontTx/>
              <a:buNone/>
            </a:pPr>
            <a:r>
              <a:rPr lang="en-US" sz="1500" b="1" dirty="0" smtClean="0"/>
              <a:t>         </a:t>
            </a:r>
            <a:r>
              <a:rPr lang="ru-RU" sz="1500" b="1" dirty="0" smtClean="0"/>
              <a:t>Документарный аккредитив</a:t>
            </a:r>
            <a:r>
              <a:rPr lang="ru-RU" sz="1500" dirty="0" smtClean="0"/>
              <a:t> – </a:t>
            </a:r>
            <a:r>
              <a:rPr lang="ru-RU" sz="1500" dirty="0" smtClean="0">
                <a:solidFill>
                  <a:schemeClr val="tx1"/>
                </a:solidFill>
              </a:rPr>
              <a:t>это </a:t>
            </a:r>
            <a:r>
              <a:rPr lang="ru-RU" sz="1500" b="1" i="1" dirty="0" smtClean="0">
                <a:solidFill>
                  <a:schemeClr val="tx1"/>
                </a:solidFill>
              </a:rPr>
              <a:t>обязательство банка</a:t>
            </a:r>
            <a:r>
              <a:rPr lang="ru-RU" sz="1500" dirty="0" smtClean="0">
                <a:solidFill>
                  <a:schemeClr val="tx1"/>
                </a:solidFill>
              </a:rPr>
              <a:t>, открывшего аккредитив, произвести платеж в пользу получателя аккредитива (экспортера, бенефициара) при условии предоставления экспортером документов, оговоренных в условиях аккредитива, в период действия аккредитива. </a:t>
            </a:r>
            <a:r>
              <a:rPr lang="ru-RU" sz="1600" dirty="0" smtClean="0">
                <a:solidFill>
                  <a:schemeClr val="tx1"/>
                </a:solidFill>
              </a:rPr>
              <a:t>Аккредитив</a:t>
            </a:r>
            <a:r>
              <a:rPr lang="ru-RU" sz="1500" dirty="0" smtClean="0">
                <a:solidFill>
                  <a:schemeClr val="tx1"/>
                </a:solidFill>
              </a:rPr>
              <a:t> открывается на основании поручения импортера (приказодателя).</a:t>
            </a:r>
          </a:p>
          <a:p>
            <a:pPr algn="just">
              <a:lnSpc>
                <a:spcPct val="110000"/>
              </a:lnSpc>
              <a:buFontTx/>
              <a:buNone/>
            </a:pPr>
            <a:endParaRPr lang="ru-RU" sz="1500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sz="1500" dirty="0" smtClean="0"/>
              <a:t>          </a:t>
            </a:r>
            <a:r>
              <a:rPr lang="ru-RU" sz="1500" dirty="0" smtClean="0"/>
              <a:t>Совершение внешнеторговых документарных операций регламентируется международными унифицированными правилами по документарным операциям, выпускаемыми Международной Торгово-Промышленной Палатой (Унифицированные правила ICC для документарных аккредитивов UCP 600).  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sz="1500" dirty="0" smtClean="0"/>
              <a:t>        </a:t>
            </a: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sz="1500" dirty="0" smtClean="0"/>
              <a:t>          </a:t>
            </a:r>
            <a:r>
              <a:rPr lang="ru-RU" sz="1500" dirty="0" smtClean="0">
                <a:solidFill>
                  <a:schemeClr val="tx1"/>
                </a:solidFill>
              </a:rPr>
              <a:t>Унифицированные правила являются единой мировой методологической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базой при осуществлении</a:t>
            </a:r>
            <a:r>
              <a:rPr lang="en-US" sz="1500" dirty="0" smtClean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документарных операций, подлежащие соблюдению каждым участником сделки. </a:t>
            </a:r>
          </a:p>
          <a:p>
            <a:pPr>
              <a:lnSpc>
                <a:spcPct val="110000"/>
              </a:lnSpc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013176"/>
            <a:ext cx="1944216" cy="1719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901458" y="1354138"/>
            <a:ext cx="2473860" cy="1031875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Покупатель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Плательщик)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159957" y="1377950"/>
            <a:ext cx="2501868" cy="103187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7DDA"/>
              </a:gs>
              <a:gs pos="80000">
                <a:srgbClr val="B9D5F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589A"/>
                </a:solidFill>
                <a:latin typeface="Calibri" pitchFamily="34" charset="0"/>
              </a:rPr>
              <a:t>Продавец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589A"/>
                </a:solidFill>
                <a:latin typeface="Calibri" pitchFamily="34" charset="0"/>
              </a:rPr>
              <a:t>(Получатель)</a:t>
            </a:r>
            <a:endParaRPr lang="ru-RU" sz="2000" b="1" dirty="0">
              <a:solidFill>
                <a:srgbClr val="00589A"/>
              </a:solidFill>
              <a:latin typeface="Calibri" pitchFamily="34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954906" y="4903788"/>
            <a:ext cx="2412616" cy="120173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Банк плательщика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6107749" y="4849813"/>
            <a:ext cx="2560251" cy="119538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7DDA"/>
              </a:gs>
              <a:gs pos="80000">
                <a:srgbClr val="B9D5F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589A"/>
                </a:solidFill>
                <a:latin typeface="Calibri" pitchFamily="34" charset="0"/>
              </a:rPr>
              <a:t>Банк </a:t>
            </a:r>
            <a:r>
              <a:rPr lang="ru-RU" sz="2000" b="1" dirty="0" smtClean="0">
                <a:solidFill>
                  <a:srgbClr val="00589A"/>
                </a:solidFill>
                <a:latin typeface="Calibri" pitchFamily="34" charset="0"/>
              </a:rPr>
              <a:t>получателя</a:t>
            </a:r>
            <a:endParaRPr lang="ru-RU" sz="2000" b="1" dirty="0">
              <a:solidFill>
                <a:srgbClr val="00589A"/>
              </a:solidFill>
              <a:latin typeface="Calibri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2371725" y="2413000"/>
            <a:ext cx="1166813" cy="2408238"/>
            <a:chOff x="2371725" y="2413000"/>
            <a:chExt cx="1166813" cy="2408238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 flipH="1" flipV="1">
              <a:off x="2995613" y="2413000"/>
              <a:ext cx="9525" cy="2408238"/>
            </a:xfrm>
            <a:prstGeom prst="line">
              <a:avLst/>
            </a:prstGeom>
            <a:noFill/>
            <a:ln w="28575">
              <a:solidFill>
                <a:srgbClr val="12964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2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" t="11017" r="14690" b="7626"/>
            <a:stretch>
              <a:fillRect/>
            </a:stretch>
          </p:blipFill>
          <p:spPr bwMode="auto">
            <a:xfrm>
              <a:off x="2784475" y="2952750"/>
              <a:ext cx="3841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93"/>
            <p:cNvSpPr>
              <a:spLocks noChangeArrowheads="1"/>
            </p:cNvSpPr>
            <p:nvPr/>
          </p:nvSpPr>
          <p:spPr bwMode="auto">
            <a:xfrm>
              <a:off x="2371725" y="3775075"/>
              <a:ext cx="1166813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>
                  <a:solidFill>
                    <a:srgbClr val="118947"/>
                  </a:solidFill>
                  <a:latin typeface="Calibri" pitchFamily="34" charset="0"/>
                </a:rPr>
                <a:t>Оплаченные документы</a:t>
              </a:r>
            </a:p>
          </p:txBody>
        </p:sp>
        <p:sp>
          <p:nvSpPr>
            <p:cNvPr id="46" name="Oval 20"/>
            <p:cNvSpPr>
              <a:spLocks noChangeArrowheads="1"/>
            </p:cNvSpPr>
            <p:nvPr/>
          </p:nvSpPr>
          <p:spPr bwMode="auto">
            <a:xfrm>
              <a:off x="2812862" y="3394075"/>
              <a:ext cx="360739" cy="3492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9900"/>
                  </a:solidFill>
                  <a:latin typeface="Calibri" pitchFamily="34" charset="0"/>
                </a:rPr>
                <a:t>12</a:t>
              </a:r>
              <a:endParaRPr lang="ru-RU" sz="1600" b="1" dirty="0">
                <a:solidFill>
                  <a:srgbClr val="009900"/>
                </a:solidFill>
                <a:latin typeface="Calibri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139825" y="2393950"/>
            <a:ext cx="2198537" cy="2733675"/>
            <a:chOff x="1139825" y="2393950"/>
            <a:chExt cx="2198537" cy="2733675"/>
          </a:xfrm>
        </p:grpSpPr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1139825" y="4775200"/>
              <a:ext cx="1941513" cy="2841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118947"/>
                  </a:solidFill>
                  <a:latin typeface="Calibri" pitchFamily="34" charset="0"/>
                </a:rPr>
                <a:t>Открытие аккредитива</a:t>
              </a:r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1416050" y="2393950"/>
              <a:ext cx="431800" cy="2455863"/>
              <a:chOff x="1416050" y="2393950"/>
              <a:chExt cx="431800" cy="2455863"/>
            </a:xfrm>
          </p:grpSpPr>
          <p:sp>
            <p:nvSpPr>
              <p:cNvPr id="10" name="Line 27"/>
              <p:cNvSpPr>
                <a:spLocks noChangeShapeType="1"/>
              </p:cNvSpPr>
              <p:nvPr/>
            </p:nvSpPr>
            <p:spPr bwMode="auto">
              <a:xfrm>
                <a:off x="1630363" y="2393950"/>
                <a:ext cx="0" cy="2455863"/>
              </a:xfrm>
              <a:prstGeom prst="line">
                <a:avLst/>
              </a:prstGeom>
              <a:noFill/>
              <a:ln w="28575">
                <a:solidFill>
                  <a:srgbClr val="12964E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7" name="Picture 5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1" t="11017" r="14690" b="7626"/>
              <a:stretch>
                <a:fillRect/>
              </a:stretch>
            </p:blipFill>
            <p:spPr bwMode="auto">
              <a:xfrm>
                <a:off x="1416050" y="3852863"/>
                <a:ext cx="43180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Oval 20"/>
              <p:cNvSpPr>
                <a:spLocks noChangeArrowheads="1"/>
              </p:cNvSpPr>
              <p:nvPr/>
            </p:nvSpPr>
            <p:spPr bwMode="auto">
              <a:xfrm>
                <a:off x="1429881" y="3432175"/>
                <a:ext cx="360669" cy="349250"/>
              </a:xfrm>
              <a:prstGeom prst="ellipse">
                <a:avLst/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rgbClr val="009900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sp>
          <p:nvSpPr>
            <p:cNvPr id="47" name="Oval 20"/>
            <p:cNvSpPr>
              <a:spLocks noChangeArrowheads="1"/>
            </p:cNvSpPr>
            <p:nvPr/>
          </p:nvSpPr>
          <p:spPr bwMode="auto">
            <a:xfrm>
              <a:off x="2977693" y="4778375"/>
              <a:ext cx="360669" cy="3492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9900"/>
                  </a:solidFill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608138" y="5934075"/>
            <a:ext cx="1578060" cy="474708"/>
            <a:chOff x="1608138" y="5934075"/>
            <a:chExt cx="1578060" cy="474708"/>
          </a:xfrm>
        </p:grpSpPr>
        <p:sp>
          <p:nvSpPr>
            <p:cNvPr id="34" name="Rectangle 90"/>
            <p:cNvSpPr>
              <a:spLocks noChangeArrowheads="1"/>
            </p:cNvSpPr>
            <p:nvPr/>
          </p:nvSpPr>
          <p:spPr bwMode="auto">
            <a:xfrm>
              <a:off x="1608138" y="5959429"/>
              <a:ext cx="1166812" cy="4493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118947"/>
                  </a:solidFill>
                  <a:latin typeface="Calibri" pitchFamily="34" charset="0"/>
                </a:rPr>
                <a:t>Проверка </a:t>
              </a:r>
              <a:r>
                <a:rPr lang="ru-RU" sz="1000" b="1" dirty="0" smtClean="0">
                  <a:solidFill>
                    <a:srgbClr val="118947"/>
                  </a:solidFill>
                  <a:latin typeface="Calibri" pitchFamily="34" charset="0"/>
                </a:rPr>
                <a:t>документов</a:t>
              </a:r>
              <a:endParaRPr lang="ru-RU" sz="1000" b="1" dirty="0">
                <a:solidFill>
                  <a:srgbClr val="118947"/>
                </a:solidFill>
                <a:latin typeface="Calibri" pitchFamily="34" charset="0"/>
              </a:endParaRP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2825543" y="5934075"/>
              <a:ext cx="360655" cy="3492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9900"/>
                  </a:solidFill>
                  <a:latin typeface="Calibri" pitchFamily="34" charset="0"/>
                </a:rPr>
                <a:t>9</a:t>
              </a:r>
              <a:endParaRPr lang="ru-RU" sz="1600" b="1" dirty="0">
                <a:solidFill>
                  <a:srgbClr val="009900"/>
                </a:solidFill>
                <a:latin typeface="Calibri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416300" y="4330912"/>
            <a:ext cx="2633663" cy="714163"/>
            <a:chOff x="3416300" y="4330912"/>
            <a:chExt cx="2633663" cy="714163"/>
          </a:xfrm>
        </p:grpSpPr>
        <p:sp>
          <p:nvSpPr>
            <p:cNvPr id="13" name="Line 41"/>
            <p:cNvSpPr>
              <a:spLocks noChangeShapeType="1"/>
            </p:cNvSpPr>
            <p:nvPr/>
          </p:nvSpPr>
          <p:spPr bwMode="auto">
            <a:xfrm>
              <a:off x="3416300" y="4862513"/>
              <a:ext cx="2633663" cy="12700"/>
            </a:xfrm>
            <a:prstGeom prst="line">
              <a:avLst/>
            </a:prstGeom>
            <a:noFill/>
            <a:ln w="28575">
              <a:solidFill>
                <a:srgbClr val="12964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47"/>
            <p:cNvSpPr>
              <a:spLocks noChangeArrowheads="1"/>
            </p:cNvSpPr>
            <p:nvPr/>
          </p:nvSpPr>
          <p:spPr bwMode="auto">
            <a:xfrm>
              <a:off x="3905250" y="4330912"/>
              <a:ext cx="1778000" cy="2646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 smtClean="0">
                  <a:solidFill>
                    <a:srgbClr val="118947"/>
                  </a:solidFill>
                  <a:latin typeface="Calibri" pitchFamily="34" charset="0"/>
                </a:rPr>
                <a:t>Аккредитив</a:t>
              </a:r>
              <a:endParaRPr lang="ru-RU" sz="1000" b="1" dirty="0">
                <a:solidFill>
                  <a:srgbClr val="118947"/>
                </a:solidFill>
                <a:latin typeface="Calibri" pitchFamily="34" charset="0"/>
              </a:endParaRPr>
            </a:p>
          </p:txBody>
        </p:sp>
        <p:pic>
          <p:nvPicPr>
            <p:cNvPr id="18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" t="11017" r="14690" b="7626"/>
            <a:stretch>
              <a:fillRect/>
            </a:stretch>
          </p:blipFill>
          <p:spPr bwMode="auto">
            <a:xfrm>
              <a:off x="5027613" y="4638675"/>
              <a:ext cx="420687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4525506" y="4676775"/>
              <a:ext cx="360669" cy="3492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9900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414713" y="5402263"/>
            <a:ext cx="2646362" cy="441325"/>
            <a:chOff x="3414713" y="5402263"/>
            <a:chExt cx="2646362" cy="441325"/>
          </a:xfrm>
        </p:grpSpPr>
        <p:sp>
          <p:nvSpPr>
            <p:cNvPr id="38" name="Line 101"/>
            <p:cNvSpPr>
              <a:spLocks noChangeShapeType="1"/>
            </p:cNvSpPr>
            <p:nvPr/>
          </p:nvSpPr>
          <p:spPr bwMode="auto">
            <a:xfrm flipV="1">
              <a:off x="3414713" y="5610225"/>
              <a:ext cx="2646362" cy="0"/>
            </a:xfrm>
            <a:prstGeom prst="line">
              <a:avLst/>
            </a:prstGeom>
            <a:noFill/>
            <a:ln w="28575">
              <a:solidFill>
                <a:srgbClr val="12964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107"/>
            <p:cNvSpPr>
              <a:spLocks noChangeArrowheads="1"/>
            </p:cNvSpPr>
            <p:nvPr/>
          </p:nvSpPr>
          <p:spPr bwMode="auto">
            <a:xfrm>
              <a:off x="4240213" y="5402263"/>
              <a:ext cx="1058862" cy="2841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118947"/>
                  </a:solidFill>
                  <a:latin typeface="Calibri" pitchFamily="34" charset="0"/>
                </a:rPr>
                <a:t>Платеж</a:t>
              </a:r>
            </a:p>
          </p:txBody>
        </p:sp>
        <p:grpSp>
          <p:nvGrpSpPr>
            <p:cNvPr id="40" name="Group 108"/>
            <p:cNvGrpSpPr>
              <a:grpSpLocks/>
            </p:cNvGrpSpPr>
            <p:nvPr/>
          </p:nvGrpSpPr>
          <p:grpSpPr bwMode="auto">
            <a:xfrm>
              <a:off x="3573463" y="5462588"/>
              <a:ext cx="584200" cy="381000"/>
              <a:chOff x="864" y="912"/>
              <a:chExt cx="975" cy="568"/>
            </a:xfrm>
          </p:grpSpPr>
          <p:pic>
            <p:nvPicPr>
              <p:cNvPr id="41" name="Picture 109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960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10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912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111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008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5392409" y="5413375"/>
              <a:ext cx="360655" cy="3492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9900"/>
                  </a:solidFill>
                  <a:latin typeface="Calibri" pitchFamily="34" charset="0"/>
                </a:rPr>
                <a:t>10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411538" y="1060450"/>
            <a:ext cx="2713037" cy="908050"/>
            <a:chOff x="3411538" y="1060450"/>
            <a:chExt cx="2713037" cy="908050"/>
          </a:xfrm>
        </p:grpSpPr>
        <p:sp>
          <p:nvSpPr>
            <p:cNvPr id="44" name="Rectangle 133"/>
            <p:cNvSpPr>
              <a:spLocks noChangeArrowheads="1"/>
            </p:cNvSpPr>
            <p:nvPr/>
          </p:nvSpPr>
          <p:spPr bwMode="auto">
            <a:xfrm>
              <a:off x="4337050" y="1060450"/>
              <a:ext cx="762000" cy="222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200" b="1" u="sng" dirty="0">
                  <a:latin typeface="Calibri" pitchFamily="34" charset="0"/>
                </a:rPr>
                <a:t>КОНТРАКТ</a:t>
              </a: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3411538" y="1330325"/>
              <a:ext cx="2713037" cy="638175"/>
              <a:chOff x="3411538" y="1330325"/>
              <a:chExt cx="2713037" cy="638175"/>
            </a:xfrm>
          </p:grpSpPr>
          <p:sp>
            <p:nvSpPr>
              <p:cNvPr id="52" name="Line 4"/>
              <p:cNvSpPr>
                <a:spLocks noChangeShapeType="1"/>
              </p:cNvSpPr>
              <p:nvPr/>
            </p:nvSpPr>
            <p:spPr bwMode="auto">
              <a:xfrm>
                <a:off x="4745038" y="1589088"/>
                <a:ext cx="1379537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>
                <a:off x="3411538" y="1585913"/>
                <a:ext cx="1309687" cy="0"/>
              </a:xfrm>
              <a:prstGeom prst="line">
                <a:avLst/>
              </a:prstGeom>
              <a:noFill/>
              <a:ln w="28575">
                <a:solidFill>
                  <a:srgbClr val="12964E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54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69209"/>
                  </p:ext>
                </p:extLst>
              </p:nvPr>
            </p:nvGraphicFramePr>
            <p:xfrm>
              <a:off x="4398963" y="1330325"/>
              <a:ext cx="720725" cy="473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8" name="Clip" r:id="rId7" imgW="1824228" imgH="1777594" progId="">
                      <p:embed/>
                    </p:oleObj>
                  </mc:Choice>
                  <mc:Fallback>
                    <p:oleObj name="Clip" r:id="rId7" imgW="1824228" imgH="1777594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98963" y="1330325"/>
                            <a:ext cx="720725" cy="473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Rectangle 133"/>
              <p:cNvSpPr>
                <a:spLocks noChangeArrowheads="1"/>
              </p:cNvSpPr>
              <p:nvPr/>
            </p:nvSpPr>
            <p:spPr bwMode="auto">
              <a:xfrm>
                <a:off x="3686175" y="1778000"/>
                <a:ext cx="2246313" cy="1905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ru-RU" sz="1200" b="1" u="sng" dirty="0">
                    <a:latin typeface="Calibri" pitchFamily="34" charset="0"/>
                  </a:rPr>
                  <a:t>Предконтрактная работа </a:t>
                </a:r>
              </a:p>
            </p:txBody>
          </p:sp>
          <p:sp>
            <p:nvSpPr>
              <p:cNvPr id="56" name="Oval 20"/>
              <p:cNvSpPr>
                <a:spLocks noChangeArrowheads="1"/>
              </p:cNvSpPr>
              <p:nvPr/>
            </p:nvSpPr>
            <p:spPr bwMode="auto">
              <a:xfrm>
                <a:off x="3879636" y="1374775"/>
                <a:ext cx="360669" cy="349250"/>
              </a:xfrm>
              <a:prstGeom prst="ellipse">
                <a:avLst/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rgbClr val="0099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7" name="Oval 104"/>
              <p:cNvSpPr>
                <a:spLocks noChangeArrowheads="1"/>
              </p:cNvSpPr>
              <p:nvPr/>
            </p:nvSpPr>
            <p:spPr bwMode="auto">
              <a:xfrm>
                <a:off x="5157619" y="1368325"/>
                <a:ext cx="360940" cy="350837"/>
              </a:xfrm>
              <a:prstGeom prst="ellipse">
                <a:avLst/>
              </a:prstGeom>
              <a:solidFill>
                <a:srgbClr val="B9D5FF"/>
              </a:solidFill>
              <a:ln w="3175">
                <a:solidFill>
                  <a:srgbClr val="00589A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rgbClr val="00589A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3438525" y="2020888"/>
            <a:ext cx="2667000" cy="695325"/>
            <a:chOff x="3438525" y="2020888"/>
            <a:chExt cx="2667000" cy="695325"/>
          </a:xfrm>
        </p:grpSpPr>
        <p:sp>
          <p:nvSpPr>
            <p:cNvPr id="8" name="Line 20"/>
            <p:cNvSpPr>
              <a:spLocks noChangeShapeType="1"/>
            </p:cNvSpPr>
            <p:nvPr/>
          </p:nvSpPr>
          <p:spPr bwMode="auto">
            <a:xfrm flipH="1">
              <a:off x="3438525" y="2232025"/>
              <a:ext cx="2667000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944938" y="2432050"/>
              <a:ext cx="1598612" cy="284163"/>
            </a:xfrm>
            <a:prstGeom prst="rect">
              <a:avLst/>
            </a:prstGeom>
            <a:solidFill>
              <a:srgbClr val="D5EBFF"/>
            </a:solidFill>
            <a:ln w="9525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>
                  <a:solidFill>
                    <a:srgbClr val="003399"/>
                  </a:solidFill>
                  <a:latin typeface="Calibri" pitchFamily="34" charset="0"/>
                </a:rPr>
                <a:t>Отгрузка товара</a:t>
              </a:r>
            </a:p>
          </p:txBody>
        </p:sp>
        <p:pic>
          <p:nvPicPr>
            <p:cNvPr id="16" name="Picture 57" descr="j029357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550" y="2020888"/>
              <a:ext cx="4286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Oval 104"/>
            <p:cNvSpPr>
              <a:spLocks noChangeArrowheads="1"/>
            </p:cNvSpPr>
            <p:nvPr/>
          </p:nvSpPr>
          <p:spPr bwMode="auto">
            <a:xfrm>
              <a:off x="4642947" y="2066825"/>
              <a:ext cx="359756" cy="350837"/>
            </a:xfrm>
            <a:prstGeom prst="ellipse">
              <a:avLst/>
            </a:prstGeom>
            <a:solidFill>
              <a:srgbClr val="B9D5FF"/>
            </a:solidFill>
            <a:ln w="3175">
              <a:solidFill>
                <a:srgbClr val="00589A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589A"/>
                  </a:solidFill>
                  <a:latin typeface="Calibri" pitchFamily="34" charset="0"/>
                </a:rPr>
                <a:t>6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7864079" y="2441575"/>
            <a:ext cx="1071563" cy="2395537"/>
            <a:chOff x="7715250" y="2401888"/>
            <a:chExt cx="1071563" cy="2395537"/>
          </a:xfrm>
        </p:grpSpPr>
        <p:sp>
          <p:nvSpPr>
            <p:cNvPr id="24" name="Line 69"/>
            <p:cNvSpPr>
              <a:spLocks noChangeShapeType="1"/>
            </p:cNvSpPr>
            <p:nvPr/>
          </p:nvSpPr>
          <p:spPr bwMode="auto">
            <a:xfrm flipH="1" flipV="1">
              <a:off x="8286750" y="2401888"/>
              <a:ext cx="11113" cy="2395537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72"/>
            <p:cNvSpPr>
              <a:spLocks noChangeArrowheads="1"/>
            </p:cNvSpPr>
            <p:nvPr/>
          </p:nvSpPr>
          <p:spPr bwMode="auto">
            <a:xfrm>
              <a:off x="7715250" y="3822700"/>
              <a:ext cx="1071563" cy="284163"/>
            </a:xfrm>
            <a:prstGeom prst="rect">
              <a:avLst/>
            </a:prstGeom>
            <a:solidFill>
              <a:srgbClr val="D5EBFF"/>
            </a:solidFill>
            <a:ln w="9525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003399"/>
                  </a:solidFill>
                  <a:latin typeface="Calibri" pitchFamily="34" charset="0"/>
                </a:rPr>
                <a:t>Платеж</a:t>
              </a:r>
            </a:p>
          </p:txBody>
        </p:sp>
        <p:grpSp>
          <p:nvGrpSpPr>
            <p:cNvPr id="30" name="Group 81"/>
            <p:cNvGrpSpPr>
              <a:grpSpLocks/>
            </p:cNvGrpSpPr>
            <p:nvPr/>
          </p:nvGrpSpPr>
          <p:grpSpPr bwMode="auto">
            <a:xfrm>
              <a:off x="8039100" y="2974975"/>
              <a:ext cx="584200" cy="381000"/>
              <a:chOff x="864" y="912"/>
              <a:chExt cx="975" cy="568"/>
            </a:xfrm>
          </p:grpSpPr>
          <p:pic>
            <p:nvPicPr>
              <p:cNvPr id="31" name="Picture 82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960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83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912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84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008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9" name="Oval 104"/>
            <p:cNvSpPr>
              <a:spLocks noChangeArrowheads="1"/>
            </p:cNvSpPr>
            <p:nvPr/>
          </p:nvSpPr>
          <p:spPr bwMode="auto">
            <a:xfrm>
              <a:off x="8100639" y="3425725"/>
              <a:ext cx="360990" cy="350837"/>
            </a:xfrm>
            <a:prstGeom prst="ellipse">
              <a:avLst/>
            </a:prstGeom>
            <a:solidFill>
              <a:srgbClr val="B9D5FF"/>
            </a:solidFill>
            <a:ln w="3175">
              <a:solidFill>
                <a:srgbClr val="00589A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589A"/>
                  </a:solidFill>
                  <a:latin typeface="Calibri" pitchFamily="34" charset="0"/>
                </a:rPr>
                <a:t>11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961981" y="2406650"/>
            <a:ext cx="1109662" cy="2430462"/>
            <a:chOff x="6891338" y="2392363"/>
            <a:chExt cx="1109662" cy="2430462"/>
          </a:xfrm>
        </p:grpSpPr>
        <p:sp>
          <p:nvSpPr>
            <p:cNvPr id="26" name="Line 73"/>
            <p:cNvSpPr>
              <a:spLocks noChangeShapeType="1"/>
            </p:cNvSpPr>
            <p:nvPr/>
          </p:nvSpPr>
          <p:spPr bwMode="auto">
            <a:xfrm>
              <a:off x="7453313" y="2392363"/>
              <a:ext cx="0" cy="243046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6891338" y="2878138"/>
              <a:ext cx="1109662" cy="466725"/>
            </a:xfrm>
            <a:prstGeom prst="rect">
              <a:avLst/>
            </a:prstGeom>
            <a:solidFill>
              <a:srgbClr val="D5EBFF"/>
            </a:solidFill>
            <a:ln w="9525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003399"/>
                  </a:solidFill>
                  <a:latin typeface="Calibri" pitchFamily="34" charset="0"/>
                </a:rPr>
                <a:t>Передача 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003399"/>
                  </a:solidFill>
                  <a:latin typeface="Calibri" pitchFamily="34" charset="0"/>
                </a:rPr>
                <a:t>документов </a:t>
              </a:r>
            </a:p>
          </p:txBody>
        </p:sp>
        <p:pic>
          <p:nvPicPr>
            <p:cNvPr id="29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" t="11017" r="14690" b="7626"/>
            <a:stretch>
              <a:fillRect/>
            </a:stretch>
          </p:blipFill>
          <p:spPr bwMode="auto">
            <a:xfrm>
              <a:off x="7251700" y="3883025"/>
              <a:ext cx="3841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val 104"/>
            <p:cNvSpPr>
              <a:spLocks noChangeArrowheads="1"/>
            </p:cNvSpPr>
            <p:nvPr/>
          </p:nvSpPr>
          <p:spPr bwMode="auto">
            <a:xfrm>
              <a:off x="7268797" y="3413025"/>
              <a:ext cx="359756" cy="350837"/>
            </a:xfrm>
            <a:prstGeom prst="ellipse">
              <a:avLst/>
            </a:prstGeom>
            <a:solidFill>
              <a:srgbClr val="B9D5FF"/>
            </a:solidFill>
            <a:ln w="3175">
              <a:solidFill>
                <a:srgbClr val="00589A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589A"/>
                  </a:solidFill>
                  <a:latin typeface="Calibri" pitchFamily="34" charset="0"/>
                </a:rPr>
                <a:t>7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034088" y="2390775"/>
            <a:ext cx="1136650" cy="2395538"/>
            <a:chOff x="6034088" y="2390775"/>
            <a:chExt cx="1136650" cy="2395538"/>
          </a:xfrm>
        </p:grpSpPr>
        <p:sp>
          <p:nvSpPr>
            <p:cNvPr id="11" name="Line 34"/>
            <p:cNvSpPr>
              <a:spLocks noChangeShapeType="1"/>
            </p:cNvSpPr>
            <p:nvPr/>
          </p:nvSpPr>
          <p:spPr bwMode="auto">
            <a:xfrm flipH="1" flipV="1">
              <a:off x="6650038" y="2390775"/>
              <a:ext cx="11112" cy="239553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40"/>
            <p:cNvSpPr>
              <a:spLocks noChangeArrowheads="1"/>
            </p:cNvSpPr>
            <p:nvPr/>
          </p:nvSpPr>
          <p:spPr bwMode="auto">
            <a:xfrm>
              <a:off x="6034088" y="3867150"/>
              <a:ext cx="1136650" cy="466725"/>
            </a:xfrm>
            <a:prstGeom prst="rect">
              <a:avLst/>
            </a:prstGeom>
            <a:solidFill>
              <a:srgbClr val="D5EBFF"/>
            </a:solidFill>
            <a:ln w="9525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003399"/>
                  </a:solidFill>
                  <a:latin typeface="Calibri" pitchFamily="34" charset="0"/>
                </a:rPr>
                <a:t>Авизование аккредитива</a:t>
              </a:r>
            </a:p>
          </p:txBody>
        </p:sp>
        <p:pic>
          <p:nvPicPr>
            <p:cNvPr id="19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" t="11017" r="14690" b="7626"/>
            <a:stretch>
              <a:fillRect/>
            </a:stretch>
          </p:blipFill>
          <p:spPr bwMode="auto">
            <a:xfrm>
              <a:off x="6453188" y="2932113"/>
              <a:ext cx="3841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104"/>
            <p:cNvSpPr>
              <a:spLocks noChangeArrowheads="1"/>
            </p:cNvSpPr>
            <p:nvPr/>
          </p:nvSpPr>
          <p:spPr bwMode="auto">
            <a:xfrm>
              <a:off x="6459249" y="3425725"/>
              <a:ext cx="360940" cy="350837"/>
            </a:xfrm>
            <a:prstGeom prst="ellipse">
              <a:avLst/>
            </a:prstGeom>
            <a:solidFill>
              <a:srgbClr val="B9D5FF"/>
            </a:solidFill>
            <a:ln w="3175">
              <a:solidFill>
                <a:srgbClr val="00589A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589A"/>
                  </a:solidFill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411538" y="5735638"/>
            <a:ext cx="2628900" cy="680631"/>
            <a:chOff x="3411538" y="5735638"/>
            <a:chExt cx="2628900" cy="680631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 flipH="1" flipV="1">
              <a:off x="3411538" y="5938838"/>
              <a:ext cx="2628900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56"/>
            <p:cNvSpPr>
              <a:spLocks noChangeArrowheads="1"/>
            </p:cNvSpPr>
            <p:nvPr/>
          </p:nvSpPr>
          <p:spPr bwMode="auto">
            <a:xfrm>
              <a:off x="3667125" y="6139270"/>
              <a:ext cx="2174875" cy="276999"/>
            </a:xfrm>
            <a:prstGeom prst="rect">
              <a:avLst/>
            </a:prstGeom>
            <a:solidFill>
              <a:srgbClr val="D5EBFF"/>
            </a:solidFill>
            <a:ln w="9525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 smtClean="0">
                  <a:solidFill>
                    <a:srgbClr val="003399"/>
                  </a:solidFill>
                  <a:latin typeface="Calibri" pitchFamily="34" charset="0"/>
                </a:rPr>
                <a:t>Документы </a:t>
              </a:r>
              <a:endParaRPr lang="ru-RU" sz="1000" b="1" dirty="0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pic>
          <p:nvPicPr>
            <p:cNvPr id="21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" t="11017" r="14690" b="7626"/>
            <a:stretch>
              <a:fillRect/>
            </a:stretch>
          </p:blipFill>
          <p:spPr bwMode="auto">
            <a:xfrm>
              <a:off x="4144963" y="5735638"/>
              <a:ext cx="3841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Oval 104"/>
            <p:cNvSpPr>
              <a:spLocks noChangeArrowheads="1"/>
            </p:cNvSpPr>
            <p:nvPr/>
          </p:nvSpPr>
          <p:spPr bwMode="auto">
            <a:xfrm>
              <a:off x="4653758" y="5762525"/>
              <a:ext cx="360235" cy="350837"/>
            </a:xfrm>
            <a:prstGeom prst="ellipse">
              <a:avLst/>
            </a:prstGeom>
            <a:solidFill>
              <a:srgbClr val="B9D5FF"/>
            </a:solidFill>
            <a:ln w="3175">
              <a:solidFill>
                <a:srgbClr val="00589A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589A"/>
                  </a:solidFill>
                  <a:latin typeface="Calibri" pitchFamily="34" charset="0"/>
                </a:rPr>
                <a:t>8</a:t>
              </a:r>
              <a:endParaRPr lang="ru-RU" sz="1600" b="1" dirty="0">
                <a:solidFill>
                  <a:srgbClr val="00589A"/>
                </a:solidFill>
                <a:latin typeface="Calibri" pitchFamily="34" charset="0"/>
              </a:endParaRPr>
            </a:p>
          </p:txBody>
        </p:sp>
      </p:grp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1023938" y="549275"/>
            <a:ext cx="51228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Схема аккредитива на территории РФ</a:t>
            </a:r>
          </a:p>
        </p:txBody>
      </p:sp>
    </p:spTree>
    <p:extLst>
      <p:ext uri="{BB962C8B-B14F-4D97-AF65-F5344CB8AC3E}">
        <p14:creationId xmlns:p14="http://schemas.microsoft.com/office/powerpoint/2010/main" val="23732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1062038" y="549275"/>
            <a:ext cx="5122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b="1" dirty="0">
                <a:solidFill>
                  <a:srgbClr val="009900"/>
                </a:solidFill>
              </a:rPr>
              <a:t>Регламентирующие документы</a:t>
            </a:r>
          </a:p>
        </p:txBody>
      </p:sp>
      <p:sp>
        <p:nvSpPr>
          <p:cNvPr id="257027" name="AutoShape 3"/>
          <p:cNvSpPr>
            <a:spLocks noChangeArrowheads="1"/>
          </p:cNvSpPr>
          <p:nvPr/>
        </p:nvSpPr>
        <p:spPr bwMode="auto">
          <a:xfrm>
            <a:off x="1062038" y="1277938"/>
            <a:ext cx="7659687" cy="4048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000" b="1" dirty="0">
                <a:latin typeface="Calibri" pitchFamily="34" charset="0"/>
              </a:rPr>
              <a:t>Расчеты</a:t>
            </a:r>
            <a:r>
              <a:rPr lang="ru-RU" sz="2000" i="1" dirty="0"/>
              <a:t> </a:t>
            </a:r>
            <a:r>
              <a:rPr lang="ru-RU" sz="2000" b="1" dirty="0">
                <a:latin typeface="Calibri" pitchFamily="34" charset="0"/>
              </a:rPr>
              <a:t>в форме аккредитивов на территории  РФ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2767013" y="2232025"/>
            <a:ext cx="5780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sz="2000" b="1">
                <a:solidFill>
                  <a:srgbClr val="FD3548"/>
                </a:solidFill>
                <a:latin typeface="Calibri" pitchFamily="34" charset="0"/>
              </a:rPr>
              <a:t>Гражданский кодекс</a:t>
            </a:r>
          </a:p>
          <a:p>
            <a:pPr eaLnBrk="1" hangingPunct="1">
              <a:buSzPct val="100000"/>
            </a:pPr>
            <a:r>
              <a:rPr lang="ru-RU" b="1">
                <a:solidFill>
                  <a:srgbClr val="153153"/>
                </a:solidFill>
              </a:rPr>
              <a:t>Гражданский кодекс</a:t>
            </a:r>
            <a:r>
              <a:rPr lang="ru-RU"/>
              <a:t> </a:t>
            </a:r>
            <a:r>
              <a:rPr lang="ru-RU" sz="2000" b="1">
                <a:solidFill>
                  <a:srgbClr val="153153"/>
                </a:solidFill>
                <a:latin typeface="Calibri" pitchFamily="34" charset="0"/>
              </a:rPr>
              <a:t>Российской Федерации (часть вторая) от 26.01.1996 №14-ФЗ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2801938" y="4362450"/>
            <a:ext cx="5846762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D3548"/>
                </a:solidFill>
                <a:latin typeface="Calibri" pitchFamily="34" charset="0"/>
              </a:rPr>
              <a:t>383</a:t>
            </a:r>
            <a:r>
              <a:rPr lang="ru-RU" sz="2000" b="1" dirty="0" smtClean="0">
                <a:solidFill>
                  <a:srgbClr val="FD3548"/>
                </a:solidFill>
                <a:latin typeface="Calibri" pitchFamily="34" charset="0"/>
              </a:rPr>
              <a:t>-П</a:t>
            </a:r>
            <a:endParaRPr lang="ru-RU" sz="2000" b="1" dirty="0">
              <a:solidFill>
                <a:srgbClr val="FD3548"/>
              </a:solidFill>
              <a:latin typeface="Calibri" pitchFamily="34" charset="0"/>
            </a:endParaRPr>
          </a:p>
          <a:p>
            <a:pPr eaLnBrk="1" hangingPunct="1"/>
            <a:r>
              <a:rPr lang="ru-RU" sz="2000" b="1" dirty="0">
                <a:solidFill>
                  <a:srgbClr val="153153"/>
                </a:solidFill>
                <a:latin typeface="Calibri" pitchFamily="34" charset="0"/>
              </a:rPr>
              <a:t>Положение Банка России о </a:t>
            </a:r>
            <a:r>
              <a:rPr lang="ru-RU" sz="2000" b="1" dirty="0" smtClean="0">
                <a:solidFill>
                  <a:srgbClr val="153153"/>
                </a:solidFill>
                <a:latin typeface="Calibri" pitchFamily="34" charset="0"/>
              </a:rPr>
              <a:t>правилах осуществления перевода денежных средств от </a:t>
            </a:r>
            <a:r>
              <a:rPr lang="ru-RU" sz="2000" b="1" dirty="0">
                <a:solidFill>
                  <a:srgbClr val="153153"/>
                </a:solidFill>
                <a:latin typeface="Calibri" pitchFamily="34" charset="0"/>
              </a:rPr>
              <a:t> </a:t>
            </a:r>
            <a:r>
              <a:rPr lang="ru-RU" sz="2000" b="1" dirty="0" smtClean="0">
                <a:solidFill>
                  <a:srgbClr val="153153"/>
                </a:solidFill>
                <a:latin typeface="Calibri" pitchFamily="34" charset="0"/>
              </a:rPr>
              <a:t>22.06.2012 </a:t>
            </a:r>
            <a:r>
              <a:rPr lang="ru-RU" sz="2000" b="1" dirty="0">
                <a:solidFill>
                  <a:srgbClr val="153153"/>
                </a:solidFill>
                <a:latin typeface="Calibri" pitchFamily="34" charset="0"/>
              </a:rPr>
              <a:t>N </a:t>
            </a:r>
            <a:r>
              <a:rPr lang="ru-RU" sz="2000" b="1" dirty="0" smtClean="0">
                <a:solidFill>
                  <a:srgbClr val="153153"/>
                </a:solidFill>
                <a:latin typeface="Calibri" pitchFamily="34" charset="0"/>
              </a:rPr>
              <a:t>383-П</a:t>
            </a:r>
            <a:endParaRPr lang="ru-RU" sz="2000" b="1" dirty="0">
              <a:solidFill>
                <a:srgbClr val="153153"/>
              </a:solidFill>
              <a:latin typeface="Calibri" pitchFamily="34" charset="0"/>
            </a:endParaRPr>
          </a:p>
        </p:txBody>
      </p:sp>
      <p:pic>
        <p:nvPicPr>
          <p:cNvPr id="257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776413"/>
            <a:ext cx="151447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052888"/>
            <a:ext cx="15144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4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738188" y="231775"/>
            <a:ext cx="7154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Почему</a:t>
            </a:r>
            <a:r>
              <a:rPr lang="ru-RU" sz="2400" b="1" dirty="0">
                <a:effectLst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Сбербанк?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</a:t>
            </a:r>
            <a:endParaRPr lang="en-GB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98055" y="1104902"/>
            <a:ext cx="8010525" cy="5188743"/>
            <a:chOff x="379413" y="874713"/>
            <a:chExt cx="8369300" cy="5188743"/>
          </a:xfrm>
        </p:grpSpPr>
        <p:sp>
          <p:nvSpPr>
            <p:cNvPr id="27652" name="Rectangle 3"/>
            <p:cNvSpPr>
              <a:spLocks noChangeArrowheads="1"/>
            </p:cNvSpPr>
            <p:nvPr/>
          </p:nvSpPr>
          <p:spPr bwMode="auto">
            <a:xfrm>
              <a:off x="379413" y="1595438"/>
              <a:ext cx="3702050" cy="1312862"/>
            </a:xfrm>
            <a:prstGeom prst="rect">
              <a:avLst/>
            </a:prstGeom>
            <a:solidFill>
              <a:srgbClr val="A1C6FD">
                <a:alpha val="89803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600" b="1">
                  <a:solidFill>
                    <a:schemeClr val="tx2"/>
                  </a:solidFill>
                  <a:effectLst/>
                </a:rPr>
                <a:t>Разнообразные продукты</a:t>
              </a:r>
            </a:p>
          </p:txBody>
        </p:sp>
        <p:sp>
          <p:nvSpPr>
            <p:cNvPr id="75780" name="Rectangle 4"/>
            <p:cNvSpPr>
              <a:spLocks noChangeArrowheads="1"/>
            </p:cNvSpPr>
            <p:nvPr/>
          </p:nvSpPr>
          <p:spPr bwMode="auto">
            <a:xfrm>
              <a:off x="4916488" y="874713"/>
              <a:ext cx="3816350" cy="576262"/>
            </a:xfrm>
            <a:prstGeom prst="rect">
              <a:avLst/>
            </a:prstGeom>
            <a:solidFill>
              <a:srgbClr val="F3FFF3">
                <a:alpha val="89999"/>
              </a:srgbClr>
            </a:solidFill>
            <a:ln w="9525">
              <a:solidFill>
                <a:srgbClr val="12964E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ru-RU" sz="1600" b="1">
                  <a:effectLst/>
                </a:rPr>
                <a:t>Услуги доступны по всей стране</a:t>
              </a:r>
              <a:endParaRPr lang="ru-RU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5781" name="AutoShape 5"/>
            <p:cNvSpPr>
              <a:spLocks noChangeArrowheads="1"/>
            </p:cNvSpPr>
            <p:nvPr/>
          </p:nvSpPr>
          <p:spPr bwMode="auto">
            <a:xfrm>
              <a:off x="4124325" y="1019175"/>
              <a:ext cx="719138" cy="2159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85E96D">
                <a:alpha val="89999"/>
              </a:srgbClr>
            </a:solidFill>
            <a:ln w="9525">
              <a:solidFill>
                <a:srgbClr val="12964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2" name="AutoShape 6"/>
            <p:cNvSpPr>
              <a:spLocks noChangeArrowheads="1"/>
            </p:cNvSpPr>
            <p:nvPr/>
          </p:nvSpPr>
          <p:spPr bwMode="auto">
            <a:xfrm>
              <a:off x="4124325" y="1954213"/>
              <a:ext cx="719138" cy="2159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85E96D">
                <a:alpha val="89999"/>
              </a:srgbClr>
            </a:solidFill>
            <a:ln w="9525">
              <a:solidFill>
                <a:srgbClr val="12964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6" name="Rectangle 7"/>
            <p:cNvSpPr>
              <a:spLocks noChangeArrowheads="1"/>
            </p:cNvSpPr>
            <p:nvPr/>
          </p:nvSpPr>
          <p:spPr bwMode="auto">
            <a:xfrm>
              <a:off x="4916488" y="1595438"/>
              <a:ext cx="3832225" cy="1343025"/>
            </a:xfrm>
            <a:prstGeom prst="rect">
              <a:avLst/>
            </a:prstGeom>
            <a:solidFill>
              <a:srgbClr val="F3FFF3">
                <a:alpha val="89803"/>
              </a:srgbClr>
            </a:solidFill>
            <a:ln w="9525">
              <a:solidFill>
                <a:srgbClr val="12964E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600" b="1">
                  <a:effectLst/>
                </a:rPr>
                <a:t>Полная продуктовая линейка. Использование любого инструмента документарного бизнеса в соответствии с мировой практикой</a:t>
              </a:r>
            </a:p>
          </p:txBody>
        </p:sp>
        <p:sp>
          <p:nvSpPr>
            <p:cNvPr id="27657" name="Rectangle 8"/>
            <p:cNvSpPr>
              <a:spLocks noChangeArrowheads="1"/>
            </p:cNvSpPr>
            <p:nvPr/>
          </p:nvSpPr>
          <p:spPr bwMode="auto">
            <a:xfrm>
              <a:off x="395288" y="3027363"/>
              <a:ext cx="3684587" cy="1230312"/>
            </a:xfrm>
            <a:prstGeom prst="rect">
              <a:avLst/>
            </a:prstGeom>
            <a:solidFill>
              <a:srgbClr val="A1C6FD">
                <a:alpha val="89803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600" b="1" dirty="0">
                  <a:solidFill>
                    <a:schemeClr val="tx2"/>
                  </a:solidFill>
                  <a:effectLst/>
                </a:rPr>
                <a:t>Высокая профессиональная подготовка персонала, многолетний опыт в </a:t>
              </a:r>
              <a:r>
                <a:rPr lang="ru-RU" sz="1600" b="1">
                  <a:solidFill>
                    <a:schemeClr val="tx2"/>
                  </a:solidFill>
                  <a:effectLst/>
                </a:rPr>
                <a:t>области </a:t>
              </a:r>
              <a:r>
                <a:rPr lang="ru-RU" sz="1600" b="1" smtClean="0">
                  <a:solidFill>
                    <a:schemeClr val="tx2"/>
                  </a:solidFill>
                  <a:effectLst/>
                </a:rPr>
                <a:t>документарного </a:t>
              </a:r>
              <a:r>
                <a:rPr lang="ru-RU" sz="1600" b="1" dirty="0">
                  <a:solidFill>
                    <a:schemeClr val="tx2"/>
                  </a:solidFill>
                  <a:effectLst/>
                </a:rPr>
                <a:t>бизнеса </a:t>
              </a:r>
            </a:p>
          </p:txBody>
        </p:sp>
        <p:sp>
          <p:nvSpPr>
            <p:cNvPr id="27658" name="Rectangle 9"/>
            <p:cNvSpPr>
              <a:spLocks noChangeArrowheads="1"/>
            </p:cNvSpPr>
            <p:nvPr/>
          </p:nvSpPr>
          <p:spPr bwMode="auto">
            <a:xfrm>
              <a:off x="4916488" y="3054350"/>
              <a:ext cx="3816350" cy="1779588"/>
            </a:xfrm>
            <a:prstGeom prst="rect">
              <a:avLst/>
            </a:prstGeom>
            <a:solidFill>
              <a:srgbClr val="F3FFF3">
                <a:alpha val="89803"/>
              </a:srgbClr>
            </a:solidFill>
            <a:ln w="9525">
              <a:solidFill>
                <a:srgbClr val="12964E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600" b="1">
                  <a:effectLst/>
                </a:rPr>
                <a:t>Высокое качество обслуживания клиентов</a:t>
              </a:r>
            </a:p>
          </p:txBody>
        </p:sp>
        <p:sp>
          <p:nvSpPr>
            <p:cNvPr id="75786" name="AutoShape 10"/>
            <p:cNvSpPr>
              <a:spLocks noChangeArrowheads="1"/>
            </p:cNvSpPr>
            <p:nvPr/>
          </p:nvSpPr>
          <p:spPr bwMode="auto">
            <a:xfrm>
              <a:off x="4138613" y="3387725"/>
              <a:ext cx="719137" cy="2159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85E96D">
                <a:alpha val="89999"/>
              </a:srgbClr>
            </a:solidFill>
            <a:ln w="9525">
              <a:solidFill>
                <a:srgbClr val="12964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379413" y="874713"/>
              <a:ext cx="3671887" cy="576262"/>
            </a:xfrm>
            <a:prstGeom prst="rect">
              <a:avLst/>
            </a:prstGeom>
            <a:solidFill>
              <a:srgbClr val="A1C6FD">
                <a:alpha val="89999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2"/>
                  </a:solidFill>
                  <a:effectLst/>
                </a:rPr>
                <a:t>Наиболее широкая филиальная сеть</a:t>
              </a:r>
              <a:r>
                <a:rPr lang="ru-RU" sz="1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600" b="1" dirty="0">
                  <a:solidFill>
                    <a:schemeClr val="tx2"/>
                  </a:solidFill>
                  <a:effectLst/>
                </a:rPr>
                <a:t>в</a:t>
              </a:r>
              <a:r>
                <a:rPr lang="ru-RU" sz="1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600" b="1" dirty="0">
                  <a:solidFill>
                    <a:schemeClr val="tx2"/>
                  </a:solidFill>
                  <a:effectLst/>
                </a:rPr>
                <a:t>России</a:t>
              </a:r>
              <a:r>
                <a:rPr lang="en-US" sz="1600" b="1" dirty="0">
                  <a:solidFill>
                    <a:schemeClr val="tx2"/>
                  </a:solidFill>
                  <a:effectLst/>
                </a:rPr>
                <a:t> </a:t>
              </a:r>
              <a:endParaRPr lang="ru-RU" sz="1600" b="1" dirty="0"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27661" name="Rectangle 12"/>
            <p:cNvSpPr>
              <a:spLocks noChangeArrowheads="1"/>
            </p:cNvSpPr>
            <p:nvPr/>
          </p:nvSpPr>
          <p:spPr bwMode="auto">
            <a:xfrm>
              <a:off x="393700" y="5055393"/>
              <a:ext cx="3671888" cy="1008063"/>
            </a:xfrm>
            <a:prstGeom prst="rect">
              <a:avLst/>
            </a:prstGeom>
            <a:solidFill>
              <a:srgbClr val="A1C6FD">
                <a:alpha val="89803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600" b="1">
                  <a:solidFill>
                    <a:schemeClr val="tx2"/>
                  </a:solidFill>
                  <a:effectLst/>
                </a:rPr>
                <a:t>Самая высокая репутация и рейтинг среди Российских банков</a:t>
              </a:r>
            </a:p>
          </p:txBody>
        </p:sp>
        <p:sp>
          <p:nvSpPr>
            <p:cNvPr id="75789" name="AutoShape 13"/>
            <p:cNvSpPr>
              <a:spLocks noChangeArrowheads="1"/>
            </p:cNvSpPr>
            <p:nvPr/>
          </p:nvSpPr>
          <p:spPr bwMode="auto">
            <a:xfrm>
              <a:off x="4151313" y="4418013"/>
              <a:ext cx="719137" cy="2159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85E96D">
                <a:alpha val="89999"/>
              </a:srgbClr>
            </a:solidFill>
            <a:ln w="9525">
              <a:solidFill>
                <a:srgbClr val="12964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3" name="Rectangle 14"/>
            <p:cNvSpPr>
              <a:spLocks noChangeArrowheads="1"/>
            </p:cNvSpPr>
            <p:nvPr/>
          </p:nvSpPr>
          <p:spPr bwMode="auto">
            <a:xfrm>
              <a:off x="379413" y="4344988"/>
              <a:ext cx="3686176" cy="661987"/>
            </a:xfrm>
            <a:prstGeom prst="rect">
              <a:avLst/>
            </a:prstGeom>
            <a:solidFill>
              <a:srgbClr val="A1C6FD">
                <a:alpha val="89803"/>
              </a:srgb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600" b="1" dirty="0">
                  <a:solidFill>
                    <a:schemeClr val="tx2"/>
                  </a:solidFill>
                  <a:effectLst/>
                </a:rPr>
                <a:t>Надежность и быстрота совершения операций и расчетов </a:t>
              </a:r>
            </a:p>
          </p:txBody>
        </p:sp>
        <p:sp>
          <p:nvSpPr>
            <p:cNvPr id="75791" name="AutoShape 15"/>
            <p:cNvSpPr>
              <a:spLocks noChangeArrowheads="1"/>
            </p:cNvSpPr>
            <p:nvPr/>
          </p:nvSpPr>
          <p:spPr bwMode="auto">
            <a:xfrm>
              <a:off x="4110038" y="5451475"/>
              <a:ext cx="719137" cy="2159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85E96D">
                <a:alpha val="89999"/>
              </a:srgbClr>
            </a:solidFill>
            <a:ln w="9525">
              <a:solidFill>
                <a:srgbClr val="12964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5" name="Rectangle 16"/>
            <p:cNvSpPr>
              <a:spLocks noChangeArrowheads="1"/>
            </p:cNvSpPr>
            <p:nvPr/>
          </p:nvSpPr>
          <p:spPr bwMode="auto">
            <a:xfrm>
              <a:off x="4930775" y="5008563"/>
              <a:ext cx="3816350" cy="1008062"/>
            </a:xfrm>
            <a:prstGeom prst="rect">
              <a:avLst/>
            </a:prstGeom>
            <a:solidFill>
              <a:srgbClr val="F3FFF3">
                <a:alpha val="89803"/>
              </a:srgbClr>
            </a:solidFill>
            <a:ln w="9525">
              <a:solidFill>
                <a:srgbClr val="12964E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ru-RU" sz="1600" b="1">
                  <a:effectLst/>
                </a:rPr>
                <a:t>Наиболее выгодные условия привлечения финансирования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995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062038" y="549275"/>
            <a:ext cx="51228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Коммерческие интересы</a:t>
            </a: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1062038" y="1277938"/>
            <a:ext cx="4021137" cy="4048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000" b="1">
                <a:latin typeface="Calibri" pitchFamily="34" charset="0"/>
              </a:rPr>
              <a:t>Интерес покупателя:</a:t>
            </a:r>
            <a:r>
              <a:rPr lang="ru-RU" sz="2000"/>
              <a:t> 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014413" y="1860550"/>
            <a:ext cx="3989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sz="2000" b="1">
                <a:solidFill>
                  <a:srgbClr val="153153"/>
                </a:solidFill>
                <a:latin typeface="Calibri" pitchFamily="34" charset="0"/>
              </a:rPr>
              <a:t>Обеспечить получение товаров/ выполнение услуг вовремя и соответствующего качества</a:t>
            </a:r>
          </a:p>
        </p:txBody>
      </p:sp>
      <p:sp>
        <p:nvSpPr>
          <p:cNvPr id="6149" name="AutoShape 13"/>
          <p:cNvSpPr>
            <a:spLocks noChangeArrowheads="1"/>
          </p:cNvSpPr>
          <p:nvPr/>
        </p:nvSpPr>
        <p:spPr bwMode="auto">
          <a:xfrm>
            <a:off x="1106488" y="4094163"/>
            <a:ext cx="4002087" cy="4048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000" b="1">
                <a:latin typeface="Calibri" pitchFamily="34" charset="0"/>
              </a:rPr>
              <a:t>Интерес продавца:</a:t>
            </a:r>
            <a:r>
              <a:rPr lang="ru-RU"/>
              <a:t> </a:t>
            </a:r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1039813" y="4743450"/>
            <a:ext cx="3903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sz="2000" b="1">
                <a:solidFill>
                  <a:srgbClr val="153153"/>
                </a:solidFill>
                <a:latin typeface="Calibri" pitchFamily="34" charset="0"/>
              </a:rPr>
              <a:t>Обеспечить получение платежа вовремя</a:t>
            </a:r>
            <a:r>
              <a:rPr lang="en-US" sz="2000" b="1">
                <a:solidFill>
                  <a:srgbClr val="153153"/>
                </a:solidFill>
                <a:latin typeface="Calibri" pitchFamily="34" charset="0"/>
              </a:rPr>
              <a:t>,</a:t>
            </a:r>
            <a:r>
              <a:rPr lang="ru-RU" sz="2000" b="1">
                <a:solidFill>
                  <a:srgbClr val="153153"/>
                </a:solidFill>
                <a:latin typeface="Calibri" pitchFamily="34" charset="0"/>
              </a:rPr>
              <a:t>в полном объёме и в соответствующей валюте</a:t>
            </a:r>
          </a:p>
        </p:txBody>
      </p:sp>
      <p:pic>
        <p:nvPicPr>
          <p:cNvPr id="615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28725"/>
            <a:ext cx="30003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86225"/>
            <a:ext cx="30670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79940734"/>
              </p:ext>
            </p:extLst>
          </p:nvPr>
        </p:nvGraphicFramePr>
        <p:xfrm>
          <a:off x="5436097" y="2708920"/>
          <a:ext cx="3528392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80420" y="155393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Стоимость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участие банка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16288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Риск для клиента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9249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Переводы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28" y="40050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Инкассо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228" y="49411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Аккредитивы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66457549"/>
              </p:ext>
            </p:extLst>
          </p:nvPr>
        </p:nvGraphicFramePr>
        <p:xfrm>
          <a:off x="2699792" y="2708920"/>
          <a:ext cx="3528392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97808" y="548680"/>
            <a:ext cx="570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Формы расчетов в зависимости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от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стоимости и риска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1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52425" y="606425"/>
            <a:ext cx="73660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Формы расчетов в зависимости от интересов сторон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099" name="AutoShape 24"/>
          <p:cNvSpPr>
            <a:spLocks noChangeArrowheads="1"/>
          </p:cNvSpPr>
          <p:nvPr/>
        </p:nvSpPr>
        <p:spPr bwMode="auto">
          <a:xfrm>
            <a:off x="839788" y="1636713"/>
            <a:ext cx="3897312" cy="4048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/>
              <a:t>Авансовый платеж</a:t>
            </a:r>
          </a:p>
        </p:txBody>
      </p:sp>
      <p:sp>
        <p:nvSpPr>
          <p:cNvPr id="4100" name="AutoShape 25"/>
          <p:cNvSpPr>
            <a:spLocks noChangeArrowheads="1"/>
          </p:cNvSpPr>
          <p:nvPr/>
        </p:nvSpPr>
        <p:spPr bwMode="auto">
          <a:xfrm>
            <a:off x="817563" y="3062288"/>
            <a:ext cx="3875087" cy="1033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398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/>
              <a:t>А</a:t>
            </a:r>
            <a:r>
              <a:rPr lang="ru-RU" b="1" dirty="0" smtClean="0"/>
              <a:t>ккредитив</a:t>
            </a:r>
            <a:endParaRPr lang="ru-RU" b="1" dirty="0"/>
          </a:p>
        </p:txBody>
      </p:sp>
      <p:sp>
        <p:nvSpPr>
          <p:cNvPr id="4102" name="AutoShape 27"/>
          <p:cNvSpPr>
            <a:spLocks noChangeArrowheads="1"/>
          </p:cNvSpPr>
          <p:nvPr/>
        </p:nvSpPr>
        <p:spPr bwMode="auto">
          <a:xfrm>
            <a:off x="811213" y="4284663"/>
            <a:ext cx="3887787" cy="35718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Инкассо</a:t>
            </a:r>
          </a:p>
        </p:txBody>
      </p:sp>
      <p:sp>
        <p:nvSpPr>
          <p:cNvPr id="4103" name="AutoShape 28"/>
          <p:cNvSpPr>
            <a:spLocks noChangeArrowheads="1"/>
          </p:cNvSpPr>
          <p:nvPr/>
        </p:nvSpPr>
        <p:spPr bwMode="auto">
          <a:xfrm>
            <a:off x="817563" y="5481638"/>
            <a:ext cx="3878262" cy="6048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/>
              <a:t>Платеж по факту </a:t>
            </a:r>
          </a:p>
          <a:p>
            <a:pPr algn="ctr"/>
            <a:r>
              <a:rPr lang="ru-RU" b="1" dirty="0"/>
              <a:t>поставки товара</a:t>
            </a:r>
          </a:p>
        </p:txBody>
      </p:sp>
      <p:sp>
        <p:nvSpPr>
          <p:cNvPr id="4104" name="AutoShape 29"/>
          <p:cNvSpPr>
            <a:spLocks noChangeArrowheads="1"/>
          </p:cNvSpPr>
          <p:nvPr/>
        </p:nvSpPr>
        <p:spPr bwMode="auto">
          <a:xfrm>
            <a:off x="817563" y="2176463"/>
            <a:ext cx="3916362" cy="7858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/>
              <a:t>Авансовый платеж</a:t>
            </a:r>
          </a:p>
          <a:p>
            <a:pPr algn="ctr"/>
            <a:r>
              <a:rPr lang="ru-RU" b="1" dirty="0"/>
              <a:t>против банковской гарантии </a:t>
            </a:r>
          </a:p>
          <a:p>
            <a:pPr algn="ctr"/>
            <a:r>
              <a:rPr lang="ru-RU" b="1" dirty="0"/>
              <a:t>возврата авансового платежа</a:t>
            </a:r>
          </a:p>
        </p:txBody>
      </p:sp>
      <p:sp>
        <p:nvSpPr>
          <p:cNvPr id="4105" name="AutoShape 30"/>
          <p:cNvSpPr>
            <a:spLocks noChangeArrowheads="1"/>
          </p:cNvSpPr>
          <p:nvPr/>
        </p:nvSpPr>
        <p:spPr bwMode="auto">
          <a:xfrm>
            <a:off x="804863" y="4764088"/>
            <a:ext cx="3887787" cy="6048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/>
              <a:t>Отгрузка против гарантии</a:t>
            </a:r>
          </a:p>
          <a:p>
            <a:pPr algn="ctr"/>
            <a:r>
              <a:rPr lang="ru-RU" b="1"/>
              <a:t>осуществления платежа</a:t>
            </a:r>
          </a:p>
        </p:txBody>
      </p:sp>
      <p:sp>
        <p:nvSpPr>
          <p:cNvPr id="4106" name="AutoShape 36"/>
          <p:cNvSpPr>
            <a:spLocks noChangeArrowheads="1"/>
          </p:cNvSpPr>
          <p:nvPr/>
        </p:nvSpPr>
        <p:spPr bwMode="auto">
          <a:xfrm>
            <a:off x="4892675" y="1628775"/>
            <a:ext cx="3495675" cy="4429125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chemeClr val="accent1"/>
              </a:gs>
              <a:gs pos="48000">
                <a:schemeClr val="accent1">
                  <a:lumMod val="75000"/>
                </a:schemeClr>
              </a:gs>
              <a:gs pos="100000">
                <a:srgbClr val="FF0000"/>
              </a:gs>
              <a:gs pos="100000">
                <a:srgbClr val="FE9E94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82B20"/>
            </a:prstShdw>
          </a:effectLst>
        </p:spPr>
        <p:txBody>
          <a:bodyPr wrap="none" anchor="ctr"/>
          <a:lstStyle/>
          <a:p>
            <a:pPr algn="ctr"/>
            <a:r>
              <a:rPr lang="ru-RU" sz="2000" b="1">
                <a:latin typeface="Calibri" pitchFamily="34" charset="0"/>
              </a:rPr>
              <a:t>Риск </a:t>
            </a:r>
          </a:p>
          <a:p>
            <a:pPr algn="ctr"/>
            <a:r>
              <a:rPr lang="ru-RU" sz="2000" b="1">
                <a:latin typeface="Calibri" pitchFamily="34" charset="0"/>
              </a:rPr>
              <a:t>продавца</a:t>
            </a:r>
          </a:p>
        </p:txBody>
      </p:sp>
      <p:sp>
        <p:nvSpPr>
          <p:cNvPr id="4107" name="AutoShape 37"/>
          <p:cNvSpPr>
            <a:spLocks noChangeArrowheads="1"/>
          </p:cNvSpPr>
          <p:nvPr/>
        </p:nvSpPr>
        <p:spPr bwMode="auto">
          <a:xfrm rot="10800000">
            <a:off x="4864100" y="1606550"/>
            <a:ext cx="3524250" cy="4448175"/>
          </a:xfrm>
          <a:prstGeom prst="triangle">
            <a:avLst>
              <a:gd name="adj" fmla="val 100000"/>
            </a:avLst>
          </a:prstGeom>
          <a:gradFill rotWithShape="1">
            <a:gsLst>
              <a:gs pos="5900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221F"/>
            </a:prstShdw>
          </a:effectLst>
        </p:spPr>
        <p:txBody>
          <a:bodyPr rot="10800000" wrap="none" anchor="ctr"/>
          <a:lstStyle/>
          <a:p>
            <a:pPr algn="ctr"/>
            <a:r>
              <a:rPr lang="ru-RU" sz="2000" b="1" dirty="0">
                <a:latin typeface="Calibri" pitchFamily="34" charset="0"/>
              </a:rPr>
              <a:t>Риск 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покупателя</a:t>
            </a:r>
          </a:p>
        </p:txBody>
      </p:sp>
      <p:sp>
        <p:nvSpPr>
          <p:cNvPr id="6" name="5-конечная звезда 5"/>
          <p:cNvSpPr/>
          <p:nvPr/>
        </p:nvSpPr>
        <p:spPr bwMode="auto">
          <a:xfrm>
            <a:off x="6516216" y="3323133"/>
            <a:ext cx="576064" cy="520204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23938" y="549275"/>
            <a:ext cx="51228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Аккредитив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023938" y="1192213"/>
            <a:ext cx="7650162" cy="4048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>
                <a:latin typeface="Calibri" pitchFamily="34" charset="0"/>
              </a:rPr>
              <a:t>Аккредитив - это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3138" y="1988840"/>
            <a:ext cx="431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SzPct val="100000"/>
              <a:buFontTx/>
              <a:buChar char="•"/>
            </a:pPr>
            <a:r>
              <a:rPr lang="ru-RU" b="1" dirty="0">
                <a:solidFill>
                  <a:srgbClr val="153153"/>
                </a:solidFill>
                <a:latin typeface="Calibri" pitchFamily="34" charset="0"/>
              </a:rPr>
              <a:t>обязательство банка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3138" y="2358172"/>
            <a:ext cx="347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SzPct val="100000"/>
              <a:buFontTx/>
              <a:buChar char="•"/>
            </a:pPr>
            <a:r>
              <a:rPr lang="ru-RU" b="1" dirty="0">
                <a:solidFill>
                  <a:srgbClr val="153153"/>
                </a:solidFill>
                <a:latin typeface="Calibri" pitchFamily="34" charset="0"/>
              </a:rPr>
              <a:t>заплатить продавцу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3138" y="275072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SzPct val="100000"/>
              <a:buFontTx/>
              <a:buChar char="•"/>
            </a:pPr>
            <a:r>
              <a:rPr lang="ru-RU" b="1" dirty="0">
                <a:solidFill>
                  <a:srgbClr val="153153"/>
                </a:solidFill>
                <a:latin typeface="Calibri" pitchFamily="34" charset="0"/>
              </a:rPr>
              <a:t>определенную сумму в определенной валюте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4329" y="3120054"/>
            <a:ext cx="49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SzPct val="100000"/>
              <a:buFontTx/>
              <a:buChar char="•"/>
            </a:pPr>
            <a:r>
              <a:rPr lang="ru-RU" b="1" dirty="0">
                <a:solidFill>
                  <a:srgbClr val="153153"/>
                </a:solidFill>
                <a:latin typeface="Calibri" pitchFamily="34" charset="0"/>
              </a:rPr>
              <a:t>в определенный срок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4329" y="3573016"/>
            <a:ext cx="4605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SzPct val="100000"/>
              <a:buFontTx/>
              <a:buChar char="•"/>
            </a:pPr>
            <a:r>
              <a:rPr lang="ru-RU" b="1" dirty="0">
                <a:solidFill>
                  <a:srgbClr val="153153"/>
                </a:solidFill>
                <a:latin typeface="Calibri" pitchFamily="34" charset="0"/>
              </a:rPr>
              <a:t>против предоставления продавцом документов и выполнения условий, определенных покупателем при открытии аккредитива.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23938" y="549275"/>
            <a:ext cx="51228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Виды аккредитивов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085032" y="1268760"/>
            <a:ext cx="3513758" cy="6768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i="1" dirty="0"/>
              <a:t>Отзывной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058640" y="2197445"/>
            <a:ext cx="3456881" cy="642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i="1" dirty="0" smtClean="0"/>
              <a:t>Покрытый</a:t>
            </a:r>
            <a:endParaRPr lang="ru-RU" sz="2400" i="1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42084" y="1268760"/>
            <a:ext cx="3384376" cy="6790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i="1" dirty="0"/>
              <a:t>Безотзывный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942081" y="2197446"/>
            <a:ext cx="3374479" cy="642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i="1" dirty="0" smtClean="0"/>
              <a:t>Непокрытый</a:t>
            </a:r>
            <a:endParaRPr lang="ru-RU" sz="2400" i="1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213641" y="3789040"/>
            <a:ext cx="3456881" cy="642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i="1" dirty="0" err="1"/>
              <a:t>Трансферабельный</a:t>
            </a:r>
            <a:endParaRPr lang="ru-RU" sz="2400" i="1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213642" y="4653136"/>
            <a:ext cx="3456881" cy="642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i="1" dirty="0"/>
              <a:t>Резервный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213643" y="5567114"/>
            <a:ext cx="3456881" cy="642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i="1" dirty="0"/>
              <a:t>Револьверный</a:t>
            </a:r>
          </a:p>
          <a:p>
            <a:pPr algn="ctr" eaLnBrk="0" hangingPunct="0"/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213643" y="2999629"/>
            <a:ext cx="3415677" cy="642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400" i="1" dirty="0" smtClean="0"/>
              <a:t>Подтвержденный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8778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612775"/>
            <a:ext cx="5603875" cy="4540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Преимущества аккредитива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28688" y="1293813"/>
            <a:ext cx="7889875" cy="4824412"/>
          </a:xfrm>
          <a:prstGeom prst="rect">
            <a:avLst/>
          </a:prstGeom>
          <a:noFill/>
          <a:ln w="28448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933950" y="1116013"/>
            <a:ext cx="3735388" cy="5810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latin typeface="Calibri" pitchFamily="34" charset="0"/>
              </a:rPr>
              <a:t>Преимущества для покупателя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1014413" y="1098550"/>
            <a:ext cx="3562350" cy="6000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latin typeface="Calibri" pitchFamily="34" charset="0"/>
              </a:rPr>
              <a:t>Преимущества для продавца</a:t>
            </a:r>
          </a:p>
        </p:txBody>
      </p:sp>
      <p:sp>
        <p:nvSpPr>
          <p:cNvPr id="7184" name="AutoShape 21"/>
          <p:cNvSpPr>
            <a:spLocks noChangeArrowheads="1"/>
          </p:cNvSpPr>
          <p:nvPr/>
        </p:nvSpPr>
        <p:spPr bwMode="auto">
          <a:xfrm>
            <a:off x="2890838" y="5916613"/>
            <a:ext cx="3611562" cy="4048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98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latin typeface="Calibri" pitchFamily="34" charset="0"/>
              </a:rPr>
              <a:t>Аккредитив - баланс интересов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011238" y="1914525"/>
            <a:ext cx="3671887" cy="3970338"/>
            <a:chOff x="1011238" y="1914525"/>
            <a:chExt cx="3671887" cy="3970338"/>
          </a:xfrm>
        </p:grpSpPr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1025525" y="3625850"/>
              <a:ext cx="3622675" cy="760413"/>
            </a:xfrm>
            <a:prstGeom prst="roundRect">
              <a:avLst>
                <a:gd name="adj" fmla="val 18532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1063625" y="5284788"/>
              <a:ext cx="3603625" cy="565150"/>
            </a:xfrm>
            <a:prstGeom prst="roundRect">
              <a:avLst>
                <a:gd name="adj" fmla="val 14130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7" name="Text Box 11"/>
            <p:cNvSpPr txBox="1">
              <a:spLocks noChangeArrowheads="1"/>
            </p:cNvSpPr>
            <p:nvPr/>
          </p:nvSpPr>
          <p:spPr bwMode="auto">
            <a:xfrm>
              <a:off x="1027113" y="3692525"/>
              <a:ext cx="3656012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Аккредитив не может быть изменен/ аннулирован без согласия</a:t>
              </a: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продавца</a:t>
              </a:r>
            </a:p>
          </p:txBody>
        </p:sp>
        <p:sp>
          <p:nvSpPr>
            <p:cNvPr id="224268" name="Rectangle 12"/>
            <p:cNvSpPr>
              <a:spLocks noChangeArrowheads="1"/>
            </p:cNvSpPr>
            <p:nvPr/>
          </p:nvSpPr>
          <p:spPr bwMode="auto">
            <a:xfrm>
              <a:off x="1293813" y="5303838"/>
              <a:ext cx="292893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Возможность</a:t>
              </a:r>
            </a:p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организации финансирования</a:t>
              </a:r>
              <a:r>
                <a:rPr lang="ru-RU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</a:t>
              </a:r>
            </a:p>
          </p:txBody>
        </p:sp>
        <p:sp>
          <p:nvSpPr>
            <p:cNvPr id="7179" name="AutoShape 13"/>
            <p:cNvSpPr>
              <a:spLocks noChangeArrowheads="1"/>
            </p:cNvSpPr>
            <p:nvPr/>
          </p:nvSpPr>
          <p:spPr bwMode="auto">
            <a:xfrm>
              <a:off x="1063625" y="4573588"/>
              <a:ext cx="3584575" cy="600075"/>
            </a:xfrm>
            <a:prstGeom prst="roundRect">
              <a:avLst>
                <a:gd name="adj" fmla="val 12782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Rectangle 14"/>
            <p:cNvSpPr>
              <a:spLocks noChangeArrowheads="1"/>
            </p:cNvSpPr>
            <p:nvPr/>
          </p:nvSpPr>
          <p:spPr bwMode="auto">
            <a:xfrm>
              <a:off x="1265238" y="4592638"/>
              <a:ext cx="3124200" cy="586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Снижение </a:t>
              </a:r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риска отказа от поставки со стороны покупателя</a:t>
              </a:r>
            </a:p>
          </p:txBody>
        </p:sp>
        <p:sp>
          <p:nvSpPr>
            <p:cNvPr id="7188" name="AutoShape 28"/>
            <p:cNvSpPr>
              <a:spLocks noChangeArrowheads="1"/>
            </p:cNvSpPr>
            <p:nvPr/>
          </p:nvSpPr>
          <p:spPr bwMode="auto">
            <a:xfrm>
              <a:off x="1016000" y="1914525"/>
              <a:ext cx="3613150" cy="373063"/>
            </a:xfrm>
            <a:prstGeom prst="roundRect">
              <a:avLst>
                <a:gd name="adj" fmla="val 21972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utoShape 29"/>
            <p:cNvSpPr>
              <a:spLocks noChangeArrowheads="1"/>
            </p:cNvSpPr>
            <p:nvPr/>
          </p:nvSpPr>
          <p:spPr bwMode="auto">
            <a:xfrm>
              <a:off x="1016000" y="2436813"/>
              <a:ext cx="3611563" cy="1039812"/>
            </a:xfrm>
            <a:prstGeom prst="roundRect">
              <a:avLst>
                <a:gd name="adj" fmla="val 18019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Text Box 30"/>
            <p:cNvSpPr txBox="1">
              <a:spLocks noChangeArrowheads="1"/>
            </p:cNvSpPr>
            <p:nvPr/>
          </p:nvSpPr>
          <p:spPr bwMode="auto">
            <a:xfrm>
              <a:off x="1139825" y="1920875"/>
              <a:ext cx="34321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Устранение риска неплатежа</a:t>
              </a:r>
            </a:p>
          </p:txBody>
        </p:sp>
        <p:sp>
          <p:nvSpPr>
            <p:cNvPr id="7191" name="Text Box 31"/>
            <p:cNvSpPr txBox="1">
              <a:spLocks noChangeArrowheads="1"/>
            </p:cNvSpPr>
            <p:nvPr/>
          </p:nvSpPr>
          <p:spPr bwMode="auto">
            <a:xfrm>
              <a:off x="1011238" y="2513013"/>
              <a:ext cx="3554412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750"/>
                </a:spcBef>
                <a:buSzPct val="100000"/>
              </a:pPr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Осуществление платежа не связано с платежеспособностью и согласием покупателя (обязательство банка)</a:t>
              </a:r>
            </a:p>
          </p:txBody>
        </p:sp>
        <p:sp>
          <p:nvSpPr>
            <p:cNvPr id="7192" name="AutoShape 33"/>
            <p:cNvSpPr>
              <a:spLocks noChangeArrowheads="1"/>
            </p:cNvSpPr>
            <p:nvPr/>
          </p:nvSpPr>
          <p:spPr bwMode="auto">
            <a:xfrm>
              <a:off x="1063625" y="5284788"/>
              <a:ext cx="3603625" cy="565150"/>
            </a:xfrm>
            <a:prstGeom prst="roundRect">
              <a:avLst>
                <a:gd name="adj" fmla="val 14130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90" name="Rectangle 34"/>
            <p:cNvSpPr>
              <a:spLocks noChangeArrowheads="1"/>
            </p:cNvSpPr>
            <p:nvPr/>
          </p:nvSpPr>
          <p:spPr bwMode="auto">
            <a:xfrm>
              <a:off x="1293813" y="5303838"/>
              <a:ext cx="292893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Возможность</a:t>
              </a:r>
            </a:p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организации финансирования</a:t>
              </a:r>
              <a:r>
                <a:rPr 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924425" y="1808163"/>
            <a:ext cx="3787775" cy="4044950"/>
            <a:chOff x="4924425" y="1808163"/>
            <a:chExt cx="3787775" cy="4044950"/>
          </a:xfrm>
        </p:grpSpPr>
        <p:sp>
          <p:nvSpPr>
            <p:cNvPr id="7181" name="AutoShape 16"/>
            <p:cNvSpPr>
              <a:spLocks noChangeArrowheads="1"/>
            </p:cNvSpPr>
            <p:nvPr/>
          </p:nvSpPr>
          <p:spPr bwMode="auto">
            <a:xfrm>
              <a:off x="4953000" y="1846263"/>
              <a:ext cx="3713163" cy="1004887"/>
            </a:xfrm>
            <a:prstGeom prst="roundRect">
              <a:avLst>
                <a:gd name="adj" fmla="val 18852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AutoShape 18"/>
            <p:cNvSpPr>
              <a:spLocks noChangeArrowheads="1"/>
            </p:cNvSpPr>
            <p:nvPr/>
          </p:nvSpPr>
          <p:spPr bwMode="auto">
            <a:xfrm>
              <a:off x="4953000" y="3033713"/>
              <a:ext cx="3713163" cy="814387"/>
            </a:xfrm>
            <a:prstGeom prst="roundRect">
              <a:avLst>
                <a:gd name="adj" fmla="val 13583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AutoShape 20"/>
            <p:cNvSpPr>
              <a:spLocks noChangeArrowheads="1"/>
            </p:cNvSpPr>
            <p:nvPr/>
          </p:nvSpPr>
          <p:spPr bwMode="auto">
            <a:xfrm>
              <a:off x="4943475" y="3949700"/>
              <a:ext cx="3760788" cy="1165225"/>
            </a:xfrm>
            <a:prstGeom prst="roundRect">
              <a:avLst>
                <a:gd name="adj" fmla="val 22412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Text Box 23"/>
            <p:cNvSpPr txBox="1">
              <a:spLocks noChangeArrowheads="1"/>
            </p:cNvSpPr>
            <p:nvPr/>
          </p:nvSpPr>
          <p:spPr bwMode="auto">
            <a:xfrm>
              <a:off x="5118100" y="1808163"/>
              <a:ext cx="3425825" cy="106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750"/>
                </a:spcBef>
                <a:buSzPct val="100000"/>
              </a:pPr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Уверенность в том, что оплата будет произведена только после отгрузки товара</a:t>
              </a: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</a:rPr>
                <a:t>. </a:t>
              </a:r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Возможность избежать аванс.</a:t>
              </a:r>
            </a:p>
          </p:txBody>
        </p:sp>
        <p:sp>
          <p:nvSpPr>
            <p:cNvPr id="7186" name="Rectangle 25"/>
            <p:cNvSpPr>
              <a:spLocks noChangeArrowheads="1"/>
            </p:cNvSpPr>
            <p:nvPr/>
          </p:nvSpPr>
          <p:spPr bwMode="auto">
            <a:xfrm>
              <a:off x="4924425" y="3016250"/>
              <a:ext cx="3768725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Контроль правильности оформления </a:t>
              </a:r>
            </a:p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 своевременности представления </a:t>
              </a:r>
            </a:p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коммерческих документов</a:t>
              </a:r>
            </a:p>
          </p:txBody>
        </p:sp>
        <p:sp>
          <p:nvSpPr>
            <p:cNvPr id="7187" name="Rectangle 26"/>
            <p:cNvSpPr>
              <a:spLocks noChangeArrowheads="1"/>
            </p:cNvSpPr>
            <p:nvPr/>
          </p:nvSpPr>
          <p:spPr bwMode="auto">
            <a:xfrm>
              <a:off x="5137150" y="3978275"/>
              <a:ext cx="3400425" cy="106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Возможность контролировать </a:t>
              </a:r>
            </a:p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сроки  исполнения контракта, в том числе гарантия своевременной отгрузки товара</a:t>
              </a:r>
            </a:p>
          </p:txBody>
        </p:sp>
        <p:sp>
          <p:nvSpPr>
            <p:cNvPr id="7194" name="AutoShape 35"/>
            <p:cNvSpPr>
              <a:spLocks noChangeArrowheads="1"/>
            </p:cNvSpPr>
            <p:nvPr/>
          </p:nvSpPr>
          <p:spPr bwMode="auto">
            <a:xfrm>
              <a:off x="4994275" y="5272088"/>
              <a:ext cx="3717925" cy="565150"/>
            </a:xfrm>
            <a:prstGeom prst="roundRect">
              <a:avLst>
                <a:gd name="adj" fmla="val 14130"/>
              </a:avLst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4292" name="Rectangle 36"/>
            <p:cNvSpPr>
              <a:spLocks noChangeArrowheads="1"/>
            </p:cNvSpPr>
            <p:nvPr/>
          </p:nvSpPr>
          <p:spPr bwMode="auto">
            <a:xfrm>
              <a:off x="5376863" y="5272088"/>
              <a:ext cx="292893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Возможность</a:t>
              </a:r>
            </a:p>
            <a:p>
              <a:pPr algn="ct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1600" b="1">
                  <a:solidFill>
                    <a:srgbClr val="000000"/>
                  </a:solidFill>
                  <a:latin typeface="Calibri" pitchFamily="34" charset="0"/>
                </a:rPr>
                <a:t>организации финансирования</a:t>
              </a:r>
              <a:r>
                <a:rPr lang="ru-RU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901458" y="1354138"/>
            <a:ext cx="2473860" cy="1031875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Покупатель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Импортер)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159957" y="1377950"/>
            <a:ext cx="2501868" cy="103187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7DDA"/>
              </a:gs>
              <a:gs pos="80000">
                <a:srgbClr val="B9D5F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589A"/>
                </a:solidFill>
                <a:latin typeface="Calibri" pitchFamily="34" charset="0"/>
              </a:rPr>
              <a:t>Продавец</a:t>
            </a:r>
          </a:p>
          <a:p>
            <a:pPr algn="ctr">
              <a:defRPr/>
            </a:pPr>
            <a:r>
              <a:rPr lang="ru-RU" sz="2000" b="1">
                <a:solidFill>
                  <a:srgbClr val="00589A"/>
                </a:solidFill>
                <a:latin typeface="Calibri" pitchFamily="34" charset="0"/>
              </a:rPr>
              <a:t>(Экспортер)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954906" y="4903788"/>
            <a:ext cx="2412616" cy="120173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Банк покупателя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(Банк-эмитент)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6107749" y="4849813"/>
            <a:ext cx="2560251" cy="119538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7DDA"/>
              </a:gs>
              <a:gs pos="80000">
                <a:srgbClr val="B9D5F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589A"/>
                </a:solidFill>
                <a:latin typeface="Calibri" pitchFamily="34" charset="0"/>
              </a:rPr>
              <a:t>Банк </a:t>
            </a:r>
            <a:r>
              <a:rPr lang="ru-RU" sz="2000" b="1" dirty="0" smtClean="0">
                <a:solidFill>
                  <a:srgbClr val="00589A"/>
                </a:solidFill>
                <a:latin typeface="Calibri" pitchFamily="34" charset="0"/>
              </a:rPr>
              <a:t>продавца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589A"/>
                </a:solidFill>
                <a:latin typeface="Calibri" pitchFamily="34" charset="0"/>
              </a:rPr>
              <a:t>(Авизующий банк)</a:t>
            </a:r>
            <a:endParaRPr lang="ru-RU" sz="2000" b="1" dirty="0">
              <a:solidFill>
                <a:srgbClr val="00589A"/>
              </a:solidFill>
              <a:latin typeface="Calibri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2371725" y="2413000"/>
            <a:ext cx="1166813" cy="2408238"/>
            <a:chOff x="2371725" y="2413000"/>
            <a:chExt cx="1166813" cy="2408238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 flipH="1" flipV="1">
              <a:off x="2995613" y="2413000"/>
              <a:ext cx="9525" cy="2408238"/>
            </a:xfrm>
            <a:prstGeom prst="line">
              <a:avLst/>
            </a:prstGeom>
            <a:noFill/>
            <a:ln w="28575">
              <a:solidFill>
                <a:srgbClr val="12964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22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" t="11017" r="14690" b="7626"/>
            <a:stretch>
              <a:fillRect/>
            </a:stretch>
          </p:blipFill>
          <p:spPr bwMode="auto">
            <a:xfrm>
              <a:off x="2784475" y="2952750"/>
              <a:ext cx="3841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93"/>
            <p:cNvSpPr>
              <a:spLocks noChangeArrowheads="1"/>
            </p:cNvSpPr>
            <p:nvPr/>
          </p:nvSpPr>
          <p:spPr bwMode="auto">
            <a:xfrm>
              <a:off x="2371725" y="3775075"/>
              <a:ext cx="1166813" cy="4667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>
                  <a:solidFill>
                    <a:srgbClr val="118947"/>
                  </a:solidFill>
                  <a:latin typeface="Calibri" pitchFamily="34" charset="0"/>
                </a:rPr>
                <a:t>Оплаченные документы</a:t>
              </a:r>
            </a:p>
          </p:txBody>
        </p:sp>
        <p:sp>
          <p:nvSpPr>
            <p:cNvPr id="46" name="Oval 20"/>
            <p:cNvSpPr>
              <a:spLocks noChangeArrowheads="1"/>
            </p:cNvSpPr>
            <p:nvPr/>
          </p:nvSpPr>
          <p:spPr bwMode="auto">
            <a:xfrm>
              <a:off x="2812862" y="3394075"/>
              <a:ext cx="360739" cy="3492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9900"/>
                  </a:solidFill>
                  <a:latin typeface="Calibri" pitchFamily="34" charset="0"/>
                </a:rPr>
                <a:t>12</a:t>
              </a:r>
              <a:endParaRPr lang="ru-RU" sz="1600" b="1" dirty="0">
                <a:solidFill>
                  <a:srgbClr val="009900"/>
                </a:solidFill>
                <a:latin typeface="Calibri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139825" y="2393950"/>
            <a:ext cx="2198537" cy="2733675"/>
            <a:chOff x="1139825" y="2393950"/>
            <a:chExt cx="2198537" cy="2733675"/>
          </a:xfrm>
        </p:grpSpPr>
        <p:sp>
          <p:nvSpPr>
            <p:cNvPr id="20" name="Rectangle 63"/>
            <p:cNvSpPr>
              <a:spLocks noChangeArrowheads="1"/>
            </p:cNvSpPr>
            <p:nvPr/>
          </p:nvSpPr>
          <p:spPr bwMode="auto">
            <a:xfrm>
              <a:off x="1139825" y="4775200"/>
              <a:ext cx="1941513" cy="2841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118947"/>
                  </a:solidFill>
                  <a:latin typeface="Calibri" pitchFamily="34" charset="0"/>
                </a:rPr>
                <a:t>Открытие аккредитива</a:t>
              </a:r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1416050" y="2393950"/>
              <a:ext cx="431800" cy="2455863"/>
              <a:chOff x="1416050" y="2393950"/>
              <a:chExt cx="431800" cy="2455863"/>
            </a:xfrm>
          </p:grpSpPr>
          <p:sp>
            <p:nvSpPr>
              <p:cNvPr id="10" name="Line 27"/>
              <p:cNvSpPr>
                <a:spLocks noChangeShapeType="1"/>
              </p:cNvSpPr>
              <p:nvPr/>
            </p:nvSpPr>
            <p:spPr bwMode="auto">
              <a:xfrm>
                <a:off x="1630363" y="2393950"/>
                <a:ext cx="0" cy="2455863"/>
              </a:xfrm>
              <a:prstGeom prst="line">
                <a:avLst/>
              </a:prstGeom>
              <a:noFill/>
              <a:ln w="28575">
                <a:solidFill>
                  <a:srgbClr val="12964E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7" name="Picture 5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1" t="11017" r="14690" b="7626"/>
              <a:stretch>
                <a:fillRect/>
              </a:stretch>
            </p:blipFill>
            <p:spPr bwMode="auto">
              <a:xfrm>
                <a:off x="1416050" y="3852863"/>
                <a:ext cx="43180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Oval 20"/>
              <p:cNvSpPr>
                <a:spLocks noChangeArrowheads="1"/>
              </p:cNvSpPr>
              <p:nvPr/>
            </p:nvSpPr>
            <p:spPr bwMode="auto">
              <a:xfrm>
                <a:off x="1429881" y="3432175"/>
                <a:ext cx="360669" cy="349250"/>
              </a:xfrm>
              <a:prstGeom prst="ellipse">
                <a:avLst/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rgbClr val="009900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sp>
          <p:nvSpPr>
            <p:cNvPr id="47" name="Oval 20"/>
            <p:cNvSpPr>
              <a:spLocks noChangeArrowheads="1"/>
            </p:cNvSpPr>
            <p:nvPr/>
          </p:nvSpPr>
          <p:spPr bwMode="auto">
            <a:xfrm>
              <a:off x="2977693" y="4778375"/>
              <a:ext cx="360669" cy="3492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9900"/>
                  </a:solidFill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608138" y="5934075"/>
            <a:ext cx="1578060" cy="474708"/>
            <a:chOff x="1608138" y="5934075"/>
            <a:chExt cx="1578060" cy="474708"/>
          </a:xfrm>
        </p:grpSpPr>
        <p:sp>
          <p:nvSpPr>
            <p:cNvPr id="34" name="Rectangle 90"/>
            <p:cNvSpPr>
              <a:spLocks noChangeArrowheads="1"/>
            </p:cNvSpPr>
            <p:nvPr/>
          </p:nvSpPr>
          <p:spPr bwMode="auto">
            <a:xfrm>
              <a:off x="1608138" y="5959429"/>
              <a:ext cx="1166812" cy="4493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118947"/>
                  </a:solidFill>
                  <a:latin typeface="Calibri" pitchFamily="34" charset="0"/>
                </a:rPr>
                <a:t>Проверка </a:t>
              </a:r>
              <a:r>
                <a:rPr lang="ru-RU" sz="1000" b="1" dirty="0" smtClean="0">
                  <a:solidFill>
                    <a:srgbClr val="118947"/>
                  </a:solidFill>
                  <a:latin typeface="Calibri" pitchFamily="34" charset="0"/>
                </a:rPr>
                <a:t>документов</a:t>
              </a:r>
              <a:endParaRPr lang="ru-RU" sz="1000" b="1" dirty="0">
                <a:solidFill>
                  <a:srgbClr val="118947"/>
                </a:solidFill>
                <a:latin typeface="Calibri" pitchFamily="34" charset="0"/>
              </a:endParaRP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2825543" y="5934075"/>
              <a:ext cx="360655" cy="3492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9900"/>
                  </a:solidFill>
                  <a:latin typeface="Calibri" pitchFamily="34" charset="0"/>
                </a:rPr>
                <a:t>9</a:t>
              </a:r>
              <a:endParaRPr lang="ru-RU" sz="1600" b="1" dirty="0">
                <a:solidFill>
                  <a:srgbClr val="009900"/>
                </a:solidFill>
                <a:latin typeface="Calibri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416300" y="4321175"/>
            <a:ext cx="2633663" cy="723900"/>
            <a:chOff x="3416300" y="4321175"/>
            <a:chExt cx="2633663" cy="723900"/>
          </a:xfrm>
        </p:grpSpPr>
        <p:sp>
          <p:nvSpPr>
            <p:cNvPr id="13" name="Line 41"/>
            <p:cNvSpPr>
              <a:spLocks noChangeShapeType="1"/>
            </p:cNvSpPr>
            <p:nvPr/>
          </p:nvSpPr>
          <p:spPr bwMode="auto">
            <a:xfrm>
              <a:off x="3416300" y="4862513"/>
              <a:ext cx="2633663" cy="12700"/>
            </a:xfrm>
            <a:prstGeom prst="line">
              <a:avLst/>
            </a:prstGeom>
            <a:noFill/>
            <a:ln w="28575">
              <a:solidFill>
                <a:srgbClr val="12964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47"/>
            <p:cNvSpPr>
              <a:spLocks noChangeArrowheads="1"/>
            </p:cNvSpPr>
            <p:nvPr/>
          </p:nvSpPr>
          <p:spPr bwMode="auto">
            <a:xfrm>
              <a:off x="3905250" y="4321175"/>
              <a:ext cx="1778000" cy="2841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118947"/>
                  </a:solidFill>
                  <a:latin typeface="Calibri" pitchFamily="34" charset="0"/>
                </a:rPr>
                <a:t>Аккредитив (МТ 700)</a:t>
              </a:r>
            </a:p>
          </p:txBody>
        </p:sp>
        <p:pic>
          <p:nvPicPr>
            <p:cNvPr id="18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" t="11017" r="14690" b="7626"/>
            <a:stretch>
              <a:fillRect/>
            </a:stretch>
          </p:blipFill>
          <p:spPr bwMode="auto">
            <a:xfrm>
              <a:off x="5027613" y="4638675"/>
              <a:ext cx="420687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4525506" y="4676775"/>
              <a:ext cx="360669" cy="3492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9900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414713" y="5402263"/>
            <a:ext cx="2646362" cy="441325"/>
            <a:chOff x="3414713" y="5402263"/>
            <a:chExt cx="2646362" cy="441325"/>
          </a:xfrm>
        </p:grpSpPr>
        <p:sp>
          <p:nvSpPr>
            <p:cNvPr id="38" name="Line 101"/>
            <p:cNvSpPr>
              <a:spLocks noChangeShapeType="1"/>
            </p:cNvSpPr>
            <p:nvPr/>
          </p:nvSpPr>
          <p:spPr bwMode="auto">
            <a:xfrm flipV="1">
              <a:off x="3414713" y="5610225"/>
              <a:ext cx="2646362" cy="0"/>
            </a:xfrm>
            <a:prstGeom prst="line">
              <a:avLst/>
            </a:prstGeom>
            <a:noFill/>
            <a:ln w="28575">
              <a:solidFill>
                <a:srgbClr val="12964E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Rectangle 107"/>
            <p:cNvSpPr>
              <a:spLocks noChangeArrowheads="1"/>
            </p:cNvSpPr>
            <p:nvPr/>
          </p:nvSpPr>
          <p:spPr bwMode="auto">
            <a:xfrm>
              <a:off x="4240213" y="5402263"/>
              <a:ext cx="1058862" cy="2841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118947"/>
                  </a:solidFill>
                  <a:latin typeface="Calibri" pitchFamily="34" charset="0"/>
                </a:rPr>
                <a:t>Платеж</a:t>
              </a:r>
            </a:p>
          </p:txBody>
        </p:sp>
        <p:grpSp>
          <p:nvGrpSpPr>
            <p:cNvPr id="40" name="Group 108"/>
            <p:cNvGrpSpPr>
              <a:grpSpLocks/>
            </p:cNvGrpSpPr>
            <p:nvPr/>
          </p:nvGrpSpPr>
          <p:grpSpPr bwMode="auto">
            <a:xfrm>
              <a:off x="3573463" y="5462588"/>
              <a:ext cx="584200" cy="381000"/>
              <a:chOff x="864" y="912"/>
              <a:chExt cx="975" cy="568"/>
            </a:xfrm>
          </p:grpSpPr>
          <p:pic>
            <p:nvPicPr>
              <p:cNvPr id="41" name="Picture 109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960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10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912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111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008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5392409" y="5413375"/>
              <a:ext cx="360655" cy="349250"/>
            </a:xfrm>
            <a:prstGeom prst="ellipse">
              <a:avLst/>
            </a:prstGeom>
            <a:ln>
              <a:solidFill>
                <a:srgbClr val="008000"/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9900"/>
                  </a:solidFill>
                  <a:latin typeface="Calibri" pitchFamily="34" charset="0"/>
                </a:rPr>
                <a:t>10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411538" y="1060450"/>
            <a:ext cx="2713037" cy="908050"/>
            <a:chOff x="3411538" y="1060450"/>
            <a:chExt cx="2713037" cy="908050"/>
          </a:xfrm>
        </p:grpSpPr>
        <p:sp>
          <p:nvSpPr>
            <p:cNvPr id="44" name="Rectangle 133"/>
            <p:cNvSpPr>
              <a:spLocks noChangeArrowheads="1"/>
            </p:cNvSpPr>
            <p:nvPr/>
          </p:nvSpPr>
          <p:spPr bwMode="auto">
            <a:xfrm>
              <a:off x="4337050" y="1060450"/>
              <a:ext cx="762000" cy="222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200" b="1" u="sng" dirty="0">
                  <a:latin typeface="Calibri" pitchFamily="34" charset="0"/>
                </a:rPr>
                <a:t>КОНТРАКТ</a:t>
              </a: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3411538" y="1330325"/>
              <a:ext cx="2713037" cy="638175"/>
              <a:chOff x="3411538" y="1330325"/>
              <a:chExt cx="2713037" cy="638175"/>
            </a:xfrm>
          </p:grpSpPr>
          <p:sp>
            <p:nvSpPr>
              <p:cNvPr id="52" name="Line 4"/>
              <p:cNvSpPr>
                <a:spLocks noChangeShapeType="1"/>
              </p:cNvSpPr>
              <p:nvPr/>
            </p:nvSpPr>
            <p:spPr bwMode="auto">
              <a:xfrm>
                <a:off x="4745038" y="1589088"/>
                <a:ext cx="1379537" cy="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>
                <a:off x="3411538" y="1585913"/>
                <a:ext cx="1309687" cy="0"/>
              </a:xfrm>
              <a:prstGeom prst="line">
                <a:avLst/>
              </a:prstGeom>
              <a:noFill/>
              <a:ln w="28575">
                <a:solidFill>
                  <a:srgbClr val="12964E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54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2838355"/>
                  </p:ext>
                </p:extLst>
              </p:nvPr>
            </p:nvGraphicFramePr>
            <p:xfrm>
              <a:off x="4398963" y="1330325"/>
              <a:ext cx="720725" cy="473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90" name="Clip" r:id="rId7" imgW="1824228" imgH="1777594" progId="">
                      <p:embed/>
                    </p:oleObj>
                  </mc:Choice>
                  <mc:Fallback>
                    <p:oleObj name="Clip" r:id="rId7" imgW="1824228" imgH="1777594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98963" y="1330325"/>
                            <a:ext cx="720725" cy="4730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Rectangle 133"/>
              <p:cNvSpPr>
                <a:spLocks noChangeArrowheads="1"/>
              </p:cNvSpPr>
              <p:nvPr/>
            </p:nvSpPr>
            <p:spPr bwMode="auto">
              <a:xfrm>
                <a:off x="3686175" y="1778000"/>
                <a:ext cx="2246313" cy="1905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ru-RU" sz="1200" b="1" u="sng" dirty="0">
                    <a:latin typeface="Calibri" pitchFamily="34" charset="0"/>
                  </a:rPr>
                  <a:t>Предконтрактная работа </a:t>
                </a:r>
              </a:p>
            </p:txBody>
          </p:sp>
          <p:sp>
            <p:nvSpPr>
              <p:cNvPr id="56" name="Oval 20"/>
              <p:cNvSpPr>
                <a:spLocks noChangeArrowheads="1"/>
              </p:cNvSpPr>
              <p:nvPr/>
            </p:nvSpPr>
            <p:spPr bwMode="auto">
              <a:xfrm>
                <a:off x="3879636" y="1374775"/>
                <a:ext cx="360669" cy="349250"/>
              </a:xfrm>
              <a:prstGeom prst="ellipse">
                <a:avLst/>
              </a:prstGeom>
              <a:ln>
                <a:solidFill>
                  <a:srgbClr val="008000"/>
                </a:solidFill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rgbClr val="0099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7" name="Oval 104"/>
              <p:cNvSpPr>
                <a:spLocks noChangeArrowheads="1"/>
              </p:cNvSpPr>
              <p:nvPr/>
            </p:nvSpPr>
            <p:spPr bwMode="auto">
              <a:xfrm>
                <a:off x="5157619" y="1368325"/>
                <a:ext cx="360940" cy="350837"/>
              </a:xfrm>
              <a:prstGeom prst="ellipse">
                <a:avLst/>
              </a:prstGeom>
              <a:solidFill>
                <a:srgbClr val="B9D5FF"/>
              </a:solidFill>
              <a:ln w="3175">
                <a:solidFill>
                  <a:srgbClr val="00589A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rgbClr val="00589A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3438525" y="2020888"/>
            <a:ext cx="2667000" cy="695325"/>
            <a:chOff x="3438525" y="2020888"/>
            <a:chExt cx="2667000" cy="695325"/>
          </a:xfrm>
        </p:grpSpPr>
        <p:sp>
          <p:nvSpPr>
            <p:cNvPr id="8" name="Line 20"/>
            <p:cNvSpPr>
              <a:spLocks noChangeShapeType="1"/>
            </p:cNvSpPr>
            <p:nvPr/>
          </p:nvSpPr>
          <p:spPr bwMode="auto">
            <a:xfrm flipH="1">
              <a:off x="3438525" y="2232025"/>
              <a:ext cx="2667000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3944938" y="2432050"/>
              <a:ext cx="1598612" cy="284163"/>
            </a:xfrm>
            <a:prstGeom prst="rect">
              <a:avLst/>
            </a:prstGeom>
            <a:solidFill>
              <a:srgbClr val="D5EBFF"/>
            </a:solidFill>
            <a:ln w="9525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>
                  <a:solidFill>
                    <a:srgbClr val="003399"/>
                  </a:solidFill>
                  <a:latin typeface="Calibri" pitchFamily="34" charset="0"/>
                </a:rPr>
                <a:t>Отгрузка товара</a:t>
              </a:r>
            </a:p>
          </p:txBody>
        </p:sp>
        <p:pic>
          <p:nvPicPr>
            <p:cNvPr id="16" name="Picture 57" descr="j029357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550" y="2020888"/>
              <a:ext cx="4286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Oval 104"/>
            <p:cNvSpPr>
              <a:spLocks noChangeArrowheads="1"/>
            </p:cNvSpPr>
            <p:nvPr/>
          </p:nvSpPr>
          <p:spPr bwMode="auto">
            <a:xfrm>
              <a:off x="4642947" y="2066825"/>
              <a:ext cx="359756" cy="350837"/>
            </a:xfrm>
            <a:prstGeom prst="ellipse">
              <a:avLst/>
            </a:prstGeom>
            <a:solidFill>
              <a:srgbClr val="B9D5FF"/>
            </a:solidFill>
            <a:ln w="3175">
              <a:solidFill>
                <a:srgbClr val="00589A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589A"/>
                  </a:solidFill>
                  <a:latin typeface="Calibri" pitchFamily="34" charset="0"/>
                </a:rPr>
                <a:t>6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7864079" y="2441575"/>
            <a:ext cx="1071563" cy="2395537"/>
            <a:chOff x="7715250" y="2401888"/>
            <a:chExt cx="1071563" cy="2395537"/>
          </a:xfrm>
        </p:grpSpPr>
        <p:sp>
          <p:nvSpPr>
            <p:cNvPr id="24" name="Line 69"/>
            <p:cNvSpPr>
              <a:spLocks noChangeShapeType="1"/>
            </p:cNvSpPr>
            <p:nvPr/>
          </p:nvSpPr>
          <p:spPr bwMode="auto">
            <a:xfrm flipH="1" flipV="1">
              <a:off x="8286750" y="2401888"/>
              <a:ext cx="11113" cy="2395537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Rectangle 72"/>
            <p:cNvSpPr>
              <a:spLocks noChangeArrowheads="1"/>
            </p:cNvSpPr>
            <p:nvPr/>
          </p:nvSpPr>
          <p:spPr bwMode="auto">
            <a:xfrm>
              <a:off x="7715250" y="3822700"/>
              <a:ext cx="1071563" cy="284163"/>
            </a:xfrm>
            <a:prstGeom prst="rect">
              <a:avLst/>
            </a:prstGeom>
            <a:solidFill>
              <a:srgbClr val="D5EBFF"/>
            </a:solidFill>
            <a:ln w="9525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003399"/>
                  </a:solidFill>
                  <a:latin typeface="Calibri" pitchFamily="34" charset="0"/>
                </a:rPr>
                <a:t>Платеж</a:t>
              </a:r>
            </a:p>
          </p:txBody>
        </p:sp>
        <p:grpSp>
          <p:nvGrpSpPr>
            <p:cNvPr id="30" name="Group 81"/>
            <p:cNvGrpSpPr>
              <a:grpSpLocks/>
            </p:cNvGrpSpPr>
            <p:nvPr/>
          </p:nvGrpSpPr>
          <p:grpSpPr bwMode="auto">
            <a:xfrm>
              <a:off x="8039100" y="2974975"/>
              <a:ext cx="584200" cy="381000"/>
              <a:chOff x="864" y="912"/>
              <a:chExt cx="975" cy="568"/>
            </a:xfrm>
          </p:grpSpPr>
          <p:pic>
            <p:nvPicPr>
              <p:cNvPr id="31" name="Picture 82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960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83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912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84" descr="BS00508_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1008"/>
                <a:ext cx="447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9" name="Oval 104"/>
            <p:cNvSpPr>
              <a:spLocks noChangeArrowheads="1"/>
            </p:cNvSpPr>
            <p:nvPr/>
          </p:nvSpPr>
          <p:spPr bwMode="auto">
            <a:xfrm>
              <a:off x="8100639" y="3425725"/>
              <a:ext cx="360990" cy="350837"/>
            </a:xfrm>
            <a:prstGeom prst="ellipse">
              <a:avLst/>
            </a:prstGeom>
            <a:solidFill>
              <a:srgbClr val="B9D5FF"/>
            </a:solidFill>
            <a:ln w="3175">
              <a:solidFill>
                <a:srgbClr val="00589A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589A"/>
                  </a:solidFill>
                  <a:latin typeface="Calibri" pitchFamily="34" charset="0"/>
                </a:rPr>
                <a:t>11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961981" y="2406650"/>
            <a:ext cx="1109662" cy="2430462"/>
            <a:chOff x="6891338" y="2392363"/>
            <a:chExt cx="1109662" cy="2430462"/>
          </a:xfrm>
        </p:grpSpPr>
        <p:sp>
          <p:nvSpPr>
            <p:cNvPr id="26" name="Line 73"/>
            <p:cNvSpPr>
              <a:spLocks noChangeShapeType="1"/>
            </p:cNvSpPr>
            <p:nvPr/>
          </p:nvSpPr>
          <p:spPr bwMode="auto">
            <a:xfrm>
              <a:off x="7453313" y="2392363"/>
              <a:ext cx="0" cy="243046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Rectangle 76"/>
            <p:cNvSpPr>
              <a:spLocks noChangeArrowheads="1"/>
            </p:cNvSpPr>
            <p:nvPr/>
          </p:nvSpPr>
          <p:spPr bwMode="auto">
            <a:xfrm>
              <a:off x="6891338" y="2878138"/>
              <a:ext cx="1109662" cy="466725"/>
            </a:xfrm>
            <a:prstGeom prst="rect">
              <a:avLst/>
            </a:prstGeom>
            <a:solidFill>
              <a:srgbClr val="D5EBFF"/>
            </a:solidFill>
            <a:ln w="9525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003399"/>
                  </a:solidFill>
                  <a:latin typeface="Calibri" pitchFamily="34" charset="0"/>
                </a:rPr>
                <a:t>Передача 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003399"/>
                  </a:solidFill>
                  <a:latin typeface="Calibri" pitchFamily="34" charset="0"/>
                </a:rPr>
                <a:t>документов </a:t>
              </a:r>
            </a:p>
          </p:txBody>
        </p:sp>
        <p:pic>
          <p:nvPicPr>
            <p:cNvPr id="29" name="Picture 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" t="11017" r="14690" b="7626"/>
            <a:stretch>
              <a:fillRect/>
            </a:stretch>
          </p:blipFill>
          <p:spPr bwMode="auto">
            <a:xfrm>
              <a:off x="7251700" y="3883025"/>
              <a:ext cx="3841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val 104"/>
            <p:cNvSpPr>
              <a:spLocks noChangeArrowheads="1"/>
            </p:cNvSpPr>
            <p:nvPr/>
          </p:nvSpPr>
          <p:spPr bwMode="auto">
            <a:xfrm>
              <a:off x="7268797" y="3413025"/>
              <a:ext cx="359756" cy="350837"/>
            </a:xfrm>
            <a:prstGeom prst="ellipse">
              <a:avLst/>
            </a:prstGeom>
            <a:solidFill>
              <a:srgbClr val="B9D5FF"/>
            </a:solidFill>
            <a:ln w="3175">
              <a:solidFill>
                <a:srgbClr val="00589A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589A"/>
                  </a:solidFill>
                  <a:latin typeface="Calibri" pitchFamily="34" charset="0"/>
                </a:rPr>
                <a:t>7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034088" y="2390775"/>
            <a:ext cx="1136650" cy="2395538"/>
            <a:chOff x="6034088" y="2390775"/>
            <a:chExt cx="1136650" cy="2395538"/>
          </a:xfrm>
        </p:grpSpPr>
        <p:sp>
          <p:nvSpPr>
            <p:cNvPr id="11" name="Line 34"/>
            <p:cNvSpPr>
              <a:spLocks noChangeShapeType="1"/>
            </p:cNvSpPr>
            <p:nvPr/>
          </p:nvSpPr>
          <p:spPr bwMode="auto">
            <a:xfrm flipH="1" flipV="1">
              <a:off x="6650038" y="2390775"/>
              <a:ext cx="11112" cy="239553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40"/>
            <p:cNvSpPr>
              <a:spLocks noChangeArrowheads="1"/>
            </p:cNvSpPr>
            <p:nvPr/>
          </p:nvSpPr>
          <p:spPr bwMode="auto">
            <a:xfrm>
              <a:off x="6034088" y="3867150"/>
              <a:ext cx="1136650" cy="466725"/>
            </a:xfrm>
            <a:prstGeom prst="rect">
              <a:avLst/>
            </a:prstGeom>
            <a:solidFill>
              <a:srgbClr val="D5EBFF"/>
            </a:solidFill>
            <a:ln w="9525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>
                  <a:solidFill>
                    <a:srgbClr val="003399"/>
                  </a:solidFill>
                  <a:latin typeface="Calibri" pitchFamily="34" charset="0"/>
                </a:rPr>
                <a:t>Авизование аккредитива</a:t>
              </a:r>
            </a:p>
          </p:txBody>
        </p:sp>
        <p:pic>
          <p:nvPicPr>
            <p:cNvPr id="19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" t="11017" r="14690" b="7626"/>
            <a:stretch>
              <a:fillRect/>
            </a:stretch>
          </p:blipFill>
          <p:spPr bwMode="auto">
            <a:xfrm>
              <a:off x="6453188" y="2932113"/>
              <a:ext cx="3841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104"/>
            <p:cNvSpPr>
              <a:spLocks noChangeArrowheads="1"/>
            </p:cNvSpPr>
            <p:nvPr/>
          </p:nvSpPr>
          <p:spPr bwMode="auto">
            <a:xfrm>
              <a:off x="6459249" y="3425725"/>
              <a:ext cx="360940" cy="350837"/>
            </a:xfrm>
            <a:prstGeom prst="ellipse">
              <a:avLst/>
            </a:prstGeom>
            <a:solidFill>
              <a:srgbClr val="B9D5FF"/>
            </a:solidFill>
            <a:ln w="3175">
              <a:solidFill>
                <a:srgbClr val="00589A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589A"/>
                  </a:solidFill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411538" y="5735638"/>
            <a:ext cx="2628900" cy="680631"/>
            <a:chOff x="3411538" y="5735638"/>
            <a:chExt cx="2628900" cy="680631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 flipH="1" flipV="1">
              <a:off x="3411538" y="5938838"/>
              <a:ext cx="2628900" cy="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56"/>
            <p:cNvSpPr>
              <a:spLocks noChangeArrowheads="1"/>
            </p:cNvSpPr>
            <p:nvPr/>
          </p:nvSpPr>
          <p:spPr bwMode="auto">
            <a:xfrm>
              <a:off x="3667125" y="6139270"/>
              <a:ext cx="2174875" cy="276999"/>
            </a:xfrm>
            <a:prstGeom prst="rect">
              <a:avLst/>
            </a:prstGeom>
            <a:solidFill>
              <a:srgbClr val="D5EBFF"/>
            </a:solidFill>
            <a:ln w="9525"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ru-RU" sz="1000" b="1" dirty="0" smtClean="0">
                  <a:solidFill>
                    <a:srgbClr val="003399"/>
                  </a:solidFill>
                  <a:latin typeface="Calibri" pitchFamily="34" charset="0"/>
                </a:rPr>
                <a:t>Документы </a:t>
              </a:r>
              <a:endParaRPr lang="ru-RU" sz="1000" b="1" dirty="0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pic>
          <p:nvPicPr>
            <p:cNvPr id="21" name="Picture 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" t="11017" r="14690" b="7626"/>
            <a:stretch>
              <a:fillRect/>
            </a:stretch>
          </p:blipFill>
          <p:spPr bwMode="auto">
            <a:xfrm>
              <a:off x="4144963" y="5735638"/>
              <a:ext cx="3841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Oval 104"/>
            <p:cNvSpPr>
              <a:spLocks noChangeArrowheads="1"/>
            </p:cNvSpPr>
            <p:nvPr/>
          </p:nvSpPr>
          <p:spPr bwMode="auto">
            <a:xfrm>
              <a:off x="4653758" y="5762525"/>
              <a:ext cx="360235" cy="350837"/>
            </a:xfrm>
            <a:prstGeom prst="ellipse">
              <a:avLst/>
            </a:prstGeom>
            <a:solidFill>
              <a:srgbClr val="B9D5FF"/>
            </a:solidFill>
            <a:ln w="3175">
              <a:solidFill>
                <a:srgbClr val="00589A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589A"/>
                  </a:solidFill>
                  <a:latin typeface="Calibri" pitchFamily="34" charset="0"/>
                </a:rPr>
                <a:t>8</a:t>
              </a:r>
              <a:endParaRPr lang="ru-RU" sz="1600" b="1" dirty="0">
                <a:solidFill>
                  <a:srgbClr val="00589A"/>
                </a:solidFill>
                <a:latin typeface="Calibri" pitchFamily="34" charset="0"/>
              </a:endParaRPr>
            </a:p>
          </p:txBody>
        </p:sp>
      </p:grp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106636" y="4819650"/>
            <a:ext cx="2562475" cy="1293813"/>
          </a:xfrm>
          <a:prstGeom prst="rect">
            <a:avLst/>
          </a:prstGeom>
          <a:gradFill>
            <a:gsLst>
              <a:gs pos="0">
                <a:srgbClr val="007DDA"/>
              </a:gs>
              <a:gs pos="80000">
                <a:srgbClr val="B9D5F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00589A"/>
                </a:solidFill>
                <a:latin typeface="Calibri" pitchFamily="34" charset="0"/>
              </a:rPr>
              <a:t>Исполняющий банк</a:t>
            </a:r>
          </a:p>
          <a:p>
            <a:pPr algn="ctr"/>
            <a:r>
              <a:rPr lang="ru-RU" sz="2000" b="1" dirty="0">
                <a:solidFill>
                  <a:srgbClr val="00589A"/>
                </a:solidFill>
                <a:latin typeface="Calibri" pitchFamily="34" charset="0"/>
              </a:rPr>
              <a:t>Подтверждающий банк</a:t>
            </a:r>
          </a:p>
        </p:txBody>
      </p:sp>
      <p:sp>
        <p:nvSpPr>
          <p:cNvPr id="23" name="Rectangle 68"/>
          <p:cNvSpPr>
            <a:spLocks noChangeArrowheads="1"/>
          </p:cNvSpPr>
          <p:nvPr/>
        </p:nvSpPr>
        <p:spPr bwMode="auto">
          <a:xfrm>
            <a:off x="7787878" y="5811044"/>
            <a:ext cx="1223963" cy="466725"/>
          </a:xfrm>
          <a:prstGeom prst="rect">
            <a:avLst/>
          </a:prstGeom>
          <a:solidFill>
            <a:srgbClr val="D5EBFF"/>
          </a:solidFill>
          <a:ln w="9525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sz="1000" b="1" dirty="0">
                <a:solidFill>
                  <a:srgbClr val="003399"/>
                </a:solidFill>
                <a:latin typeface="Calibri" pitchFamily="34" charset="0"/>
              </a:rPr>
              <a:t>Проверка документов</a:t>
            </a: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1023938" y="549275"/>
            <a:ext cx="51228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Схема внешнеторгового аккредитива</a:t>
            </a:r>
          </a:p>
        </p:txBody>
      </p:sp>
    </p:spTree>
    <p:extLst>
      <p:ext uri="{BB962C8B-B14F-4D97-AF65-F5344CB8AC3E}">
        <p14:creationId xmlns:p14="http://schemas.microsoft.com/office/powerpoint/2010/main" val="39711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6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3063" y="1711325"/>
            <a:ext cx="7500937" cy="42894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 rot="10800000" flipV="1">
            <a:off x="727075" y="265113"/>
            <a:ext cx="6821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1200" b="1">
              <a:solidFill>
                <a:srgbClr val="12964E"/>
              </a:solidFill>
            </a:endParaRPr>
          </a:p>
        </p:txBody>
      </p:sp>
      <p:sp>
        <p:nvSpPr>
          <p:cNvPr id="9220" name="Прямоугольник 19"/>
          <p:cNvSpPr>
            <a:spLocks noChangeArrowheads="1"/>
          </p:cNvSpPr>
          <p:nvPr/>
        </p:nvSpPr>
        <p:spPr bwMode="auto">
          <a:xfrm>
            <a:off x="677863" y="3581400"/>
            <a:ext cx="36337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1200" b="1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6915150" y="2941638"/>
            <a:ext cx="2001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200">
              <a:solidFill>
                <a:srgbClr val="12964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966788" y="3282950"/>
            <a:ext cx="75628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200">
              <a:solidFill>
                <a:srgbClr val="00703C"/>
              </a:solidFill>
            </a:endParaRPr>
          </a:p>
          <a:p>
            <a:pPr marL="381000" indent="-381000"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200">
              <a:solidFill>
                <a:srgbClr val="00703C"/>
              </a:solidFill>
            </a:endParaRPr>
          </a:p>
          <a:p>
            <a:pPr marL="381000" indent="-381000" algn="just" eaLnBrk="0" hangingPunct="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1200">
              <a:solidFill>
                <a:srgbClr val="00703C"/>
              </a:solidFill>
            </a:endParaRP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887413" y="3360738"/>
            <a:ext cx="790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12964E"/>
              </a:buClr>
              <a:buFont typeface="Wingdings" pitchFamily="2" charset="2"/>
              <a:buNone/>
              <a:defRPr/>
            </a:pPr>
            <a:endParaRPr lang="ru-RU" sz="120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8702675" y="1589088"/>
            <a:ext cx="233363" cy="187325"/>
          </a:xfrm>
          <a:prstGeom prst="rect">
            <a:avLst/>
          </a:prstGeom>
          <a:solidFill>
            <a:srgbClr val="F3FD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835025" y="2247900"/>
            <a:ext cx="7810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1200" u="sng">
              <a:solidFill>
                <a:schemeClr val="tx2"/>
              </a:solidFill>
            </a:endParaRP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519113" y="5462588"/>
            <a:ext cx="7824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1200" b="1">
              <a:solidFill>
                <a:srgbClr val="12964E"/>
              </a:solidFill>
            </a:endParaRPr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1082675" y="558800"/>
            <a:ext cx="782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Участники аккредитивной формы расчетов</a:t>
            </a:r>
          </a:p>
        </p:txBody>
      </p:sp>
      <p:sp>
        <p:nvSpPr>
          <p:cNvPr id="182285" name="AutoShape 13"/>
          <p:cNvSpPr>
            <a:spLocks noChangeArrowheads="1"/>
          </p:cNvSpPr>
          <p:nvPr/>
        </p:nvSpPr>
        <p:spPr bwMode="auto">
          <a:xfrm rot="10800000" flipH="1">
            <a:off x="685800" y="1238250"/>
            <a:ext cx="2674938" cy="506413"/>
          </a:xfrm>
          <a:prstGeom prst="homePlate">
            <a:avLst>
              <a:gd name="adj" fmla="val 7500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ru-RU" sz="1200" b="1"/>
              <a:t>Приказодатель</a:t>
            </a:r>
            <a:r>
              <a:rPr lang="en-US" b="1"/>
              <a:t> </a:t>
            </a:r>
            <a:r>
              <a:rPr lang="ru-RU" sz="1200" b="1"/>
              <a:t>(«</a:t>
            </a:r>
            <a:r>
              <a:rPr lang="en-US" sz="1200" b="1"/>
              <a:t>Applicant</a:t>
            </a:r>
            <a:r>
              <a:rPr lang="ru-RU" sz="1200" b="1"/>
              <a:t>»</a:t>
            </a:r>
            <a:r>
              <a:rPr lang="en-US" sz="1200" b="1"/>
              <a:t>)</a:t>
            </a:r>
            <a:endParaRPr lang="ru-RU" sz="1200" b="1"/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 rot="10800000" flipH="1">
            <a:off x="666750" y="2024063"/>
            <a:ext cx="2760663" cy="525462"/>
          </a:xfrm>
          <a:prstGeom prst="homePlate">
            <a:avLst>
              <a:gd name="adj" fmla="val 7459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ru-RU" sz="1200" b="1"/>
              <a:t>Банк-эмитент(«</a:t>
            </a:r>
            <a:r>
              <a:rPr lang="en-US" sz="1200" b="1"/>
              <a:t>Issuing Bank</a:t>
            </a:r>
            <a:r>
              <a:rPr lang="ru-RU" sz="1200" b="1"/>
              <a:t>»</a:t>
            </a:r>
            <a:r>
              <a:rPr lang="en-US" sz="1200" b="1"/>
              <a:t>)</a:t>
            </a:r>
            <a:endParaRPr lang="ru-RU" sz="1200" b="1"/>
          </a:p>
        </p:txBody>
      </p:sp>
      <p:sp>
        <p:nvSpPr>
          <p:cNvPr id="182287" name="AutoShape 15"/>
          <p:cNvSpPr>
            <a:spLocks noChangeArrowheads="1"/>
          </p:cNvSpPr>
          <p:nvPr/>
        </p:nvSpPr>
        <p:spPr bwMode="auto">
          <a:xfrm rot="10800000" flipH="1">
            <a:off x="666750" y="2809875"/>
            <a:ext cx="2674938" cy="515938"/>
          </a:xfrm>
          <a:prstGeom prst="homePlate">
            <a:avLst>
              <a:gd name="adj" fmla="val 736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ru-RU" sz="1200" b="1"/>
              <a:t>Бенефициар</a:t>
            </a:r>
            <a:r>
              <a:rPr lang="en-US" sz="1200" b="1"/>
              <a:t> (</a:t>
            </a:r>
            <a:r>
              <a:rPr lang="ru-RU" sz="1200" b="1"/>
              <a:t>«</a:t>
            </a:r>
            <a:r>
              <a:rPr lang="en-US" sz="1200" b="1"/>
              <a:t>Beneficiary</a:t>
            </a:r>
            <a:r>
              <a:rPr lang="ru-RU" sz="1200" b="1"/>
              <a:t>»</a:t>
            </a:r>
            <a:r>
              <a:rPr lang="en-US" sz="1200" b="1"/>
              <a:t>)</a:t>
            </a:r>
            <a:endParaRPr lang="ru-RU" sz="1200" b="1"/>
          </a:p>
        </p:txBody>
      </p:sp>
      <p:sp>
        <p:nvSpPr>
          <p:cNvPr id="182291" name="AutoShape 19"/>
          <p:cNvSpPr>
            <a:spLocks noChangeArrowheads="1"/>
          </p:cNvSpPr>
          <p:nvPr/>
        </p:nvSpPr>
        <p:spPr bwMode="auto">
          <a:xfrm>
            <a:off x="3856038" y="1250950"/>
            <a:ext cx="4945062" cy="587375"/>
          </a:xfrm>
          <a:prstGeom prst="roundRect">
            <a:avLst>
              <a:gd name="adj" fmla="val 8139"/>
            </a:avLst>
          </a:prstGeom>
          <a:solidFill>
            <a:srgbClr val="DBF6B0">
              <a:alpha val="61960"/>
            </a:srgb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108000"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/>
              <a:t>сторона (покупатель, импортёр), которая </a:t>
            </a:r>
            <a:r>
              <a:rPr lang="ru-RU" sz="1200" b="1" dirty="0" smtClean="0"/>
              <a:t>запрашивает банк </a:t>
            </a:r>
            <a:r>
              <a:rPr lang="ru-RU" sz="1200" b="1" smtClean="0"/>
              <a:t>о  выставлении </a:t>
            </a:r>
            <a:r>
              <a:rPr lang="ru-RU" sz="1200" b="1" dirty="0"/>
              <a:t>аккредитива</a:t>
            </a:r>
          </a:p>
        </p:txBody>
      </p:sp>
      <p:sp>
        <p:nvSpPr>
          <p:cNvPr id="182304" name="AutoShape 32"/>
          <p:cNvSpPr>
            <a:spLocks noChangeArrowheads="1"/>
          </p:cNvSpPr>
          <p:nvPr/>
        </p:nvSpPr>
        <p:spPr bwMode="auto">
          <a:xfrm rot="10800000" flipH="1">
            <a:off x="673100" y="3568700"/>
            <a:ext cx="2674938" cy="515938"/>
          </a:xfrm>
          <a:prstGeom prst="homePlate">
            <a:avLst>
              <a:gd name="adj" fmla="val 736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ru-RU" sz="1200" b="1"/>
              <a:t>Авизующий банк</a:t>
            </a:r>
            <a:r>
              <a:rPr lang="en-US" sz="1200" b="1"/>
              <a:t> </a:t>
            </a:r>
          </a:p>
          <a:p>
            <a:r>
              <a:rPr lang="en-US" sz="1200" b="1"/>
              <a:t>(</a:t>
            </a:r>
            <a:r>
              <a:rPr lang="ru-RU" sz="1200" b="1"/>
              <a:t>«</a:t>
            </a:r>
            <a:r>
              <a:rPr lang="en-US" sz="1200" b="1"/>
              <a:t>Advising Bank</a:t>
            </a:r>
            <a:r>
              <a:rPr lang="ru-RU" sz="1200" b="1"/>
              <a:t>»</a:t>
            </a:r>
            <a:r>
              <a:rPr lang="en-US" sz="1200" b="1"/>
              <a:t>)</a:t>
            </a:r>
            <a:endParaRPr lang="ru-RU" sz="1200" b="1"/>
          </a:p>
        </p:txBody>
      </p:sp>
      <p:sp>
        <p:nvSpPr>
          <p:cNvPr id="182305" name="AutoShape 33"/>
          <p:cNvSpPr>
            <a:spLocks noChangeArrowheads="1"/>
          </p:cNvSpPr>
          <p:nvPr/>
        </p:nvSpPr>
        <p:spPr bwMode="auto">
          <a:xfrm rot="10800000" flipH="1">
            <a:off x="692150" y="4406900"/>
            <a:ext cx="2674938" cy="515938"/>
          </a:xfrm>
          <a:prstGeom prst="homePlate">
            <a:avLst>
              <a:gd name="adj" fmla="val 736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ru-RU" sz="1200" b="1"/>
              <a:t>Исполняющий банк</a:t>
            </a:r>
          </a:p>
          <a:p>
            <a:r>
              <a:rPr lang="en-US" sz="1200" b="1"/>
              <a:t> (</a:t>
            </a:r>
            <a:r>
              <a:rPr lang="ru-RU" sz="1200" b="1"/>
              <a:t>«</a:t>
            </a:r>
            <a:r>
              <a:rPr lang="en-US" sz="1200" b="1"/>
              <a:t>Nominated Bank</a:t>
            </a:r>
            <a:r>
              <a:rPr lang="ru-RU" sz="1200" b="1"/>
              <a:t>»</a:t>
            </a:r>
            <a:r>
              <a:rPr lang="en-US" sz="1200" b="1"/>
              <a:t>)</a:t>
            </a:r>
            <a:endParaRPr lang="ru-RU" sz="1200" b="1"/>
          </a:p>
        </p:txBody>
      </p:sp>
      <p:sp>
        <p:nvSpPr>
          <p:cNvPr id="182306" name="AutoShape 34"/>
          <p:cNvSpPr>
            <a:spLocks noChangeArrowheads="1"/>
          </p:cNvSpPr>
          <p:nvPr/>
        </p:nvSpPr>
        <p:spPr bwMode="auto">
          <a:xfrm rot="10800000" flipH="1">
            <a:off x="660400" y="5403850"/>
            <a:ext cx="2674938" cy="515938"/>
          </a:xfrm>
          <a:prstGeom prst="homePlate">
            <a:avLst>
              <a:gd name="adj" fmla="val 7361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ru-RU" sz="1200" b="1"/>
              <a:t>Подтверждающий банк</a:t>
            </a:r>
          </a:p>
          <a:p>
            <a:r>
              <a:rPr lang="en-US" sz="1200" b="1"/>
              <a:t> (</a:t>
            </a:r>
            <a:r>
              <a:rPr lang="ru-RU" sz="1200" b="1"/>
              <a:t>«</a:t>
            </a:r>
            <a:r>
              <a:rPr lang="en-US" sz="1200" b="1"/>
              <a:t>Confirming Bank</a:t>
            </a:r>
            <a:r>
              <a:rPr lang="ru-RU" sz="1200" b="1"/>
              <a:t>»</a:t>
            </a:r>
            <a:r>
              <a:rPr lang="en-US" sz="1200" b="1"/>
              <a:t>)</a:t>
            </a:r>
            <a:endParaRPr lang="ru-RU" sz="1200" b="1"/>
          </a:p>
        </p:txBody>
      </p:sp>
      <p:sp>
        <p:nvSpPr>
          <p:cNvPr id="182307" name="AutoShape 19"/>
          <p:cNvSpPr>
            <a:spLocks noChangeArrowheads="1"/>
          </p:cNvSpPr>
          <p:nvPr/>
        </p:nvSpPr>
        <p:spPr bwMode="auto">
          <a:xfrm>
            <a:off x="3843338" y="2028825"/>
            <a:ext cx="4945062" cy="587375"/>
          </a:xfrm>
          <a:prstGeom prst="roundRect">
            <a:avLst>
              <a:gd name="adj" fmla="val 8139"/>
            </a:avLst>
          </a:prstGeom>
          <a:solidFill>
            <a:srgbClr val="DBF6B0">
              <a:alpha val="61960"/>
            </a:srgb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108000"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1200" b="1"/>
              <a:t>банк, который выставляет аккредитив по просьбе приказодателя или от своего имени</a:t>
            </a:r>
          </a:p>
        </p:txBody>
      </p:sp>
      <p:sp>
        <p:nvSpPr>
          <p:cNvPr id="182308" name="AutoShape 19"/>
          <p:cNvSpPr>
            <a:spLocks noChangeArrowheads="1"/>
          </p:cNvSpPr>
          <p:nvPr/>
        </p:nvSpPr>
        <p:spPr bwMode="auto">
          <a:xfrm>
            <a:off x="3811588" y="2816225"/>
            <a:ext cx="4926012" cy="587375"/>
          </a:xfrm>
          <a:prstGeom prst="roundRect">
            <a:avLst>
              <a:gd name="adj" fmla="val 8139"/>
            </a:avLst>
          </a:prstGeom>
          <a:solidFill>
            <a:srgbClr val="DBF6B0">
              <a:alpha val="61960"/>
            </a:srgb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108000"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1200" b="1"/>
              <a:t>сторона (продавец, экспортер), в пользу которой выставлен аккредитив</a:t>
            </a:r>
          </a:p>
        </p:txBody>
      </p:sp>
      <p:sp>
        <p:nvSpPr>
          <p:cNvPr id="182310" name="AutoShape 19"/>
          <p:cNvSpPr>
            <a:spLocks noChangeArrowheads="1"/>
          </p:cNvSpPr>
          <p:nvPr/>
        </p:nvSpPr>
        <p:spPr bwMode="auto">
          <a:xfrm>
            <a:off x="3814763" y="4324350"/>
            <a:ext cx="4945062" cy="863600"/>
          </a:xfrm>
          <a:prstGeom prst="roundRect">
            <a:avLst>
              <a:gd name="adj" fmla="val 8139"/>
            </a:avLst>
          </a:prstGeom>
          <a:solidFill>
            <a:srgbClr val="DBF6B0">
              <a:alpha val="61960"/>
            </a:srgb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108000"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1200" b="1" dirty="0"/>
              <a:t>банк, осуществляющий проверку документов по аккредитиву, принимающий решение об их оплате и производящий платёж, платёж с рассрочкой, </a:t>
            </a:r>
            <a:r>
              <a:rPr lang="ru-RU" sz="1200" b="1" dirty="0" smtClean="0"/>
              <a:t>акцепт </a:t>
            </a:r>
            <a:r>
              <a:rPr lang="ru-RU" sz="1200" b="1" dirty="0"/>
              <a:t>тратт или негоциацию в зависимости от условий аккредитива</a:t>
            </a:r>
          </a:p>
        </p:txBody>
      </p:sp>
      <p:sp>
        <p:nvSpPr>
          <p:cNvPr id="182311" name="AutoShape 19"/>
          <p:cNvSpPr>
            <a:spLocks noChangeArrowheads="1"/>
          </p:cNvSpPr>
          <p:nvPr/>
        </p:nvSpPr>
        <p:spPr bwMode="auto">
          <a:xfrm>
            <a:off x="3830638" y="5311775"/>
            <a:ext cx="5049837" cy="911225"/>
          </a:xfrm>
          <a:prstGeom prst="roundRect">
            <a:avLst>
              <a:gd name="adj" fmla="val 8139"/>
            </a:avLst>
          </a:prstGeom>
          <a:solidFill>
            <a:srgbClr val="DBF6B0">
              <a:alpha val="61960"/>
            </a:srgb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108000"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1200" b="1"/>
              <a:t>банк, выдавший твёрдое обязательство в дополнение к обязательству Банка-эмитента произвести в пользу Бенефициара платёж, платёж с рассрочкой, акцепт тратт или негоциацию при надлежащем представлении документов </a:t>
            </a:r>
          </a:p>
        </p:txBody>
      </p:sp>
      <p:sp>
        <p:nvSpPr>
          <p:cNvPr id="182313" name="AutoShape 19"/>
          <p:cNvSpPr>
            <a:spLocks noChangeArrowheads="1"/>
          </p:cNvSpPr>
          <p:nvPr/>
        </p:nvSpPr>
        <p:spPr bwMode="auto">
          <a:xfrm>
            <a:off x="3808413" y="3594100"/>
            <a:ext cx="4954587" cy="587375"/>
          </a:xfrm>
          <a:prstGeom prst="roundRect">
            <a:avLst>
              <a:gd name="adj" fmla="val 8139"/>
            </a:avLst>
          </a:prstGeom>
          <a:solidFill>
            <a:srgbClr val="DBF6B0">
              <a:alpha val="61960"/>
            </a:srgbClr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lIns="90000" tIns="108000"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1200" b="1"/>
              <a:t>банк, извещающий непосредственно Бенефициара или банк Бенефициара о факте открытия аккредитива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ber_present_gedonizm1">
  <a:themeElements>
    <a:clrScheme name="1_sber_present_gedonizm1 27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1_sber_present_gedonizm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17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18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19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20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21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22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23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2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2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ber_present_gedonizm1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ber_present_gedonizm1 27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6617</TotalTime>
  <Words>727</Words>
  <Application>Microsoft Office PowerPoint</Application>
  <PresentationFormat>Экран (4:3)</PresentationFormat>
  <Paragraphs>188</Paragraphs>
  <Slides>14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sber_present_gedonizm1</vt:lpstr>
      <vt:lpstr>1_sber_present_gedonizm1</vt:lpstr>
      <vt:lpstr>Clip</vt:lpstr>
      <vt:lpstr> Документарные операции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аккредитива</vt:lpstr>
      <vt:lpstr>Презентация PowerPoint</vt:lpstr>
      <vt:lpstr>Презентация PowerPoint</vt:lpstr>
      <vt:lpstr>Презентация PowerPoint</vt:lpstr>
      <vt:lpstr>Аккредитив как форма расчетов по внешнеторговым операциям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МАРКЕТИНГОВЫХ АКТИВНОСТЕЙ КОНКУРЕНТОВ 02.12.09 - 11.01.2010</dc:title>
  <dc:creator>Semeko</dc:creator>
  <cp:lastModifiedBy>Шохина Ирина Валентиновна</cp:lastModifiedBy>
  <cp:revision>243</cp:revision>
  <dcterms:created xsi:type="dcterms:W3CDTF">2010-01-26T08:41:10Z</dcterms:created>
  <dcterms:modified xsi:type="dcterms:W3CDTF">2017-02-06T15:51:27Z</dcterms:modified>
</cp:coreProperties>
</file>